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420" r:id="rId2"/>
    <p:sldId id="496" r:id="rId3"/>
    <p:sldId id="509" r:id="rId4"/>
    <p:sldId id="510" r:id="rId5"/>
    <p:sldId id="489" r:id="rId6"/>
    <p:sldId id="500" r:id="rId7"/>
    <p:sldId id="504" r:id="rId8"/>
    <p:sldId id="495" r:id="rId9"/>
    <p:sldId id="498" r:id="rId10"/>
    <p:sldId id="506" r:id="rId11"/>
    <p:sldId id="508" r:id="rId12"/>
    <p:sldId id="501" r:id="rId13"/>
    <p:sldId id="514" r:id="rId14"/>
    <p:sldId id="497" r:id="rId15"/>
    <p:sldId id="502" r:id="rId16"/>
    <p:sldId id="505" r:id="rId17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70000"/>
    <a:srgbClr val="D9D9D9"/>
    <a:srgbClr val="C00000"/>
    <a:srgbClr val="92C6FF"/>
    <a:srgbClr val="FF9F9A"/>
    <a:srgbClr val="97F1AA"/>
    <a:srgbClr val="008A3E"/>
    <a:srgbClr val="00B05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8" autoAdjust="0"/>
    <p:restoredTop sz="92837" autoAdjust="0"/>
  </p:normalViewPr>
  <p:slideViewPr>
    <p:cSldViewPr snapToGrid="0" snapToObjects="1">
      <p:cViewPr varScale="1">
        <p:scale>
          <a:sx n="147" d="100"/>
          <a:sy n="147" d="100"/>
        </p:scale>
        <p:origin x="1632" y="184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26273-040D-4C88-AA92-F8BC33465A3C}" type="datetimeFigureOut">
              <a:rPr lang="zh-CN" altLang="en-US" smtClean="0"/>
              <a:t>2020/3/7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EC7CA-116A-4C4B-A7E7-EB9E5B65AE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9947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1251D-E1D2-724F-A04C-31EB9904EB18}" type="datetimeFigureOut">
              <a:rPr lang="en-CA" smtClean="0"/>
              <a:t>2020-03-07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B619C-B7FE-A041-BC79-93E04AD5D2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22957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5922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8911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35674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9576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2530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Capture</a:t>
            </a:r>
            <a:r>
              <a:rPr lang="en-US" altLang="zh-CN" baseline="0" dirty="0"/>
              <a:t> FG-Lock </a:t>
            </a:r>
            <a:r>
              <a:rPr lang="en-US" altLang="zh-CN" baseline="0" dirty="0" err="1"/>
              <a:t>Perf</a:t>
            </a:r>
            <a:r>
              <a:rPr lang="en-US" altLang="zh-CN" baseline="0" dirty="0"/>
              <a:t>. high contention 59%-83%, low contention 107%-107%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76096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078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8286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2321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2738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0243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6464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052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0749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9161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64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7250" y="841772"/>
            <a:ext cx="51435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9229" y="4860928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29E0-235C-AA4D-AE74-B9D95942E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2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602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07758" y="273845"/>
            <a:ext cx="1478756" cy="43588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273845"/>
            <a:ext cx="4350544" cy="4358879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712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175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916" y="1282306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79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8325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7"/>
            <a:ext cx="2901255" cy="2763441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1878807"/>
            <a:ext cx="2915543" cy="2763441"/>
          </a:xfrm>
        </p:spPr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487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878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5681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1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7473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740571"/>
            <a:ext cx="3471863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x-none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1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14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8581" y="4716070"/>
            <a:ext cx="375047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8B29E0-235C-AA4D-AE74-B9D95942E075}" type="slidenum">
              <a:rPr lang="en-US" sz="1200" smtClean="0"/>
              <a:pPr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16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9189" y="4767264"/>
            <a:ext cx="541598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2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74267"/>
            <a:ext cx="6858000" cy="1343025"/>
          </a:xfrm>
        </p:spPr>
        <p:txBody>
          <a:bodyPr>
            <a:normAutofit/>
          </a:bodyPr>
          <a:lstStyle/>
          <a:p>
            <a:r>
              <a:rPr lang="en-US" sz="3000" dirty="0"/>
              <a:t>High-Performance GPU Transactional Memory</a:t>
            </a:r>
            <a:br>
              <a:rPr lang="en-US" sz="3000" dirty="0"/>
            </a:br>
            <a:r>
              <a:rPr lang="en-US" sz="3000" dirty="0"/>
              <a:t>via Eager Conflict Detection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PT Sans Narrow"/>
              <a:cs typeface="PT Sans Narrow"/>
            </a:endParaRPr>
          </a:p>
          <a:p>
            <a:r>
              <a:rPr lang="en-US" b="1" dirty="0">
                <a:latin typeface="PT Sans Narrow"/>
                <a:cs typeface="PT Sans Narrow"/>
              </a:rPr>
              <a:t>Xiaowei Ren</a:t>
            </a:r>
            <a:r>
              <a:rPr lang="en-US" dirty="0">
                <a:latin typeface="PT Sans Narrow"/>
                <a:cs typeface="PT Sans Narrow"/>
              </a:rPr>
              <a:t> and Mieszko Lis</a:t>
            </a:r>
          </a:p>
          <a:p>
            <a:r>
              <a:rPr lang="en-US" dirty="0">
                <a:latin typeface="PT Sans Narrow"/>
                <a:cs typeface="PT Sans Narrow"/>
              </a:rPr>
              <a:t>The University of British Columbia</a:t>
            </a:r>
          </a:p>
        </p:txBody>
      </p:sp>
      <p:pic>
        <p:nvPicPr>
          <p:cNvPr id="6" name="Picture 5" descr="UBC Logo Full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1" y="4505683"/>
            <a:ext cx="2216150" cy="3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943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solution: GETM</a:t>
            </a:r>
          </a:p>
        </p:txBody>
      </p:sp>
      <p:grpSp>
        <p:nvGrpSpPr>
          <p:cNvPr id="81" name="组合 80"/>
          <p:cNvGrpSpPr/>
          <p:nvPr/>
        </p:nvGrpSpPr>
        <p:grpSpPr>
          <a:xfrm>
            <a:off x="1494881" y="2459240"/>
            <a:ext cx="821938" cy="1168837"/>
            <a:chOff x="1494881" y="2205953"/>
            <a:chExt cx="821938" cy="1168837"/>
          </a:xfrm>
        </p:grpSpPr>
        <p:grpSp>
          <p:nvGrpSpPr>
            <p:cNvPr id="68" name="组合 67"/>
            <p:cNvGrpSpPr/>
            <p:nvPr/>
          </p:nvGrpSpPr>
          <p:grpSpPr>
            <a:xfrm>
              <a:off x="1494886" y="2557783"/>
              <a:ext cx="821933" cy="817007"/>
              <a:chOff x="2506894" y="2321481"/>
              <a:chExt cx="821933" cy="817007"/>
            </a:xfrm>
          </p:grpSpPr>
          <p:cxnSp>
            <p:nvCxnSpPr>
              <p:cNvPr id="69" name="直接连接符 68"/>
              <p:cNvCxnSpPr/>
              <p:nvPr/>
            </p:nvCxnSpPr>
            <p:spPr>
              <a:xfrm>
                <a:off x="2917861" y="2690813"/>
                <a:ext cx="0" cy="44767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0" name="文本框 69"/>
              <p:cNvSpPr txBox="1"/>
              <p:nvPr/>
            </p:nvSpPr>
            <p:spPr>
              <a:xfrm>
                <a:off x="2506894" y="2321481"/>
                <a:ext cx="821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/>
                  <a:t>LD[A]</a:t>
                </a:r>
                <a:endParaRPr lang="zh-CN" altLang="en-US" dirty="0"/>
              </a:p>
            </p:txBody>
          </p:sp>
        </p:grpSp>
        <p:sp>
          <p:nvSpPr>
            <p:cNvPr id="75" name="文本框 74"/>
            <p:cNvSpPr txBox="1"/>
            <p:nvPr/>
          </p:nvSpPr>
          <p:spPr>
            <a:xfrm>
              <a:off x="1494881" y="2205953"/>
              <a:ext cx="821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i="1" dirty="0">
                  <a:solidFill>
                    <a:srgbClr val="0070C0"/>
                  </a:solidFill>
                </a:rPr>
                <a:t>TX2</a:t>
              </a:r>
              <a:endParaRPr lang="zh-CN" altLang="en-US" b="1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770562" y="3180402"/>
            <a:ext cx="5615951" cy="1121773"/>
            <a:chOff x="770562" y="2927115"/>
            <a:chExt cx="5615951" cy="1121773"/>
          </a:xfrm>
        </p:grpSpPr>
        <p:grpSp>
          <p:nvGrpSpPr>
            <p:cNvPr id="61" name="组合 60"/>
            <p:cNvGrpSpPr/>
            <p:nvPr/>
          </p:nvGrpSpPr>
          <p:grpSpPr>
            <a:xfrm>
              <a:off x="770562" y="3143889"/>
              <a:ext cx="5615951" cy="533698"/>
              <a:chOff x="770562" y="2907587"/>
              <a:chExt cx="5615951" cy="533698"/>
            </a:xfrm>
          </p:grpSpPr>
          <p:cxnSp>
            <p:nvCxnSpPr>
              <p:cNvPr id="34" name="直接箭头连接符 33"/>
              <p:cNvCxnSpPr/>
              <p:nvPr/>
            </p:nvCxnSpPr>
            <p:spPr>
              <a:xfrm>
                <a:off x="770562" y="2907587"/>
                <a:ext cx="5229546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文本框 45"/>
              <p:cNvSpPr txBox="1"/>
              <p:nvPr/>
            </p:nvSpPr>
            <p:spPr>
              <a:xfrm>
                <a:off x="5558319" y="3041175"/>
                <a:ext cx="8281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/>
                  <a:t>Time</a:t>
                </a:r>
                <a:endParaRPr lang="zh-CN" altLang="en-US" sz="2000" b="1" dirty="0"/>
              </a:p>
            </p:txBody>
          </p:sp>
        </p:grpSp>
        <p:grpSp>
          <p:nvGrpSpPr>
            <p:cNvPr id="87" name="组合 86"/>
            <p:cNvGrpSpPr/>
            <p:nvPr/>
          </p:nvGrpSpPr>
          <p:grpSpPr>
            <a:xfrm>
              <a:off x="3100212" y="2927115"/>
              <a:ext cx="821934" cy="1121773"/>
              <a:chOff x="3100212" y="2927115"/>
              <a:chExt cx="821934" cy="1121773"/>
            </a:xfrm>
          </p:grpSpPr>
          <p:cxnSp>
            <p:nvCxnSpPr>
              <p:cNvPr id="43" name="直接连接符 42"/>
              <p:cNvCxnSpPr/>
              <p:nvPr/>
            </p:nvCxnSpPr>
            <p:spPr>
              <a:xfrm>
                <a:off x="3513761" y="2927115"/>
                <a:ext cx="0" cy="44767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6" name="文本框 75"/>
              <p:cNvSpPr txBox="1"/>
              <p:nvPr/>
            </p:nvSpPr>
            <p:spPr>
              <a:xfrm>
                <a:off x="3100212" y="3371957"/>
                <a:ext cx="821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i="1" dirty="0">
                    <a:solidFill>
                      <a:srgbClr val="0070C0"/>
                    </a:solidFill>
                  </a:rPr>
                  <a:t>TX1</a:t>
                </a:r>
                <a:endParaRPr lang="zh-CN" altLang="en-US" b="1" i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79" name="文本框 78"/>
              <p:cNvSpPr txBox="1"/>
              <p:nvPr/>
            </p:nvSpPr>
            <p:spPr>
              <a:xfrm>
                <a:off x="3100212" y="3679556"/>
                <a:ext cx="8219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/>
                  <a:t>ST[A]</a:t>
                </a:r>
                <a:endParaRPr lang="zh-CN" altLang="en-US" dirty="0"/>
              </a:p>
            </p:txBody>
          </p:sp>
        </p:grpSp>
      </p:grpSp>
      <p:sp>
        <p:nvSpPr>
          <p:cNvPr id="82" name="文本框 81"/>
          <p:cNvSpPr txBox="1"/>
          <p:nvPr/>
        </p:nvSpPr>
        <p:spPr>
          <a:xfrm>
            <a:off x="224753" y="3661759"/>
            <a:ext cx="3012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read future value</a:t>
            </a:r>
          </a:p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atomicity broken by TX1</a:t>
            </a:r>
          </a:p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TX2 abort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sp>
        <p:nvSpPr>
          <p:cNvPr id="83" name="上弧形箭头 82"/>
          <p:cNvSpPr/>
          <p:nvPr/>
        </p:nvSpPr>
        <p:spPr>
          <a:xfrm>
            <a:off x="1905847" y="2811070"/>
            <a:ext cx="1777153" cy="586105"/>
          </a:xfrm>
          <a:prstGeom prst="curvedDownArrow">
            <a:avLst>
              <a:gd name="adj1" fmla="val 10134"/>
              <a:gd name="adj2" fmla="val 31434"/>
              <a:gd name="adj3" fmla="val 260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471488" y="2146376"/>
            <a:ext cx="591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>
                <a:solidFill>
                  <a:srgbClr val="FF0000"/>
                </a:solidFill>
              </a:rPr>
              <a:t>advance TX2 warp timestamp, then restart</a:t>
            </a:r>
            <a:endParaRPr lang="zh-CN" altLang="en-US" sz="2000" b="1" i="1" dirty="0">
              <a:solidFill>
                <a:srgbClr val="FF0000"/>
              </a:solidFill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471488" y="1268017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Read Request: check with latest </a:t>
            </a:r>
            <a:r>
              <a:rPr lang="en-US" altLang="zh-CN" sz="2400" b="1" dirty="0" err="1">
                <a:solidFill>
                  <a:srgbClr val="FF0000"/>
                </a:solidFill>
              </a:rPr>
              <a:t>wts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96" name="组合 95"/>
          <p:cNvGrpSpPr/>
          <p:nvPr/>
        </p:nvGrpSpPr>
        <p:grpSpPr>
          <a:xfrm>
            <a:off x="3891317" y="2463569"/>
            <a:ext cx="1284280" cy="1538169"/>
            <a:chOff x="3891317" y="2463569"/>
            <a:chExt cx="1284280" cy="1538169"/>
          </a:xfrm>
        </p:grpSpPr>
        <p:grpSp>
          <p:nvGrpSpPr>
            <p:cNvPr id="89" name="组合 88"/>
            <p:cNvGrpSpPr/>
            <p:nvPr/>
          </p:nvGrpSpPr>
          <p:grpSpPr>
            <a:xfrm>
              <a:off x="4122485" y="2463569"/>
              <a:ext cx="821938" cy="1168837"/>
              <a:chOff x="1494881" y="2205953"/>
              <a:chExt cx="821938" cy="1168837"/>
            </a:xfrm>
          </p:grpSpPr>
          <p:grpSp>
            <p:nvGrpSpPr>
              <p:cNvPr id="90" name="组合 89"/>
              <p:cNvGrpSpPr/>
              <p:nvPr/>
            </p:nvGrpSpPr>
            <p:grpSpPr>
              <a:xfrm>
                <a:off x="1494886" y="2557783"/>
                <a:ext cx="821933" cy="817007"/>
                <a:chOff x="2506894" y="2321481"/>
                <a:chExt cx="821933" cy="817007"/>
              </a:xfrm>
            </p:grpSpPr>
            <p:cxnSp>
              <p:nvCxnSpPr>
                <p:cNvPr id="92" name="直接连接符 91"/>
                <p:cNvCxnSpPr/>
                <p:nvPr/>
              </p:nvCxnSpPr>
              <p:spPr>
                <a:xfrm>
                  <a:off x="2917861" y="2690813"/>
                  <a:ext cx="0" cy="44767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3" name="文本框 92"/>
                <p:cNvSpPr txBox="1"/>
                <p:nvPr/>
              </p:nvSpPr>
              <p:spPr>
                <a:xfrm>
                  <a:off x="2506894" y="2321481"/>
                  <a:ext cx="821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/>
                    <a:t>LD[A]</a:t>
                  </a:r>
                  <a:endParaRPr lang="zh-CN" altLang="en-US" dirty="0"/>
                </a:p>
              </p:txBody>
            </p:sp>
          </p:grpSp>
          <p:sp>
            <p:nvSpPr>
              <p:cNvPr id="91" name="文本框 90"/>
              <p:cNvSpPr txBox="1"/>
              <p:nvPr/>
            </p:nvSpPr>
            <p:spPr>
              <a:xfrm>
                <a:off x="1494881" y="2205953"/>
                <a:ext cx="821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i="1" dirty="0">
                    <a:solidFill>
                      <a:srgbClr val="0070C0"/>
                    </a:solidFill>
                  </a:rPr>
                  <a:t>TX2</a:t>
                </a:r>
                <a:endParaRPr lang="zh-CN" altLang="en-US" b="1" i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95" name="文本框 94"/>
            <p:cNvSpPr txBox="1"/>
            <p:nvPr/>
          </p:nvSpPr>
          <p:spPr>
            <a:xfrm>
              <a:off x="3891317" y="3632406"/>
              <a:ext cx="1284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i="1" dirty="0">
                  <a:solidFill>
                    <a:srgbClr val="FF0000"/>
                  </a:solidFill>
                </a:rPr>
                <a:t>no conflict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203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25 3.33333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3" grpId="0" animBg="1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solution: GETM</a:t>
            </a:r>
          </a:p>
        </p:txBody>
      </p:sp>
      <p:grpSp>
        <p:nvGrpSpPr>
          <p:cNvPr id="81" name="组合 80"/>
          <p:cNvGrpSpPr/>
          <p:nvPr/>
        </p:nvGrpSpPr>
        <p:grpSpPr>
          <a:xfrm>
            <a:off x="1494881" y="2459240"/>
            <a:ext cx="821938" cy="1168837"/>
            <a:chOff x="1494881" y="2205953"/>
            <a:chExt cx="821938" cy="1168837"/>
          </a:xfrm>
        </p:grpSpPr>
        <p:grpSp>
          <p:nvGrpSpPr>
            <p:cNvPr id="68" name="组合 67"/>
            <p:cNvGrpSpPr/>
            <p:nvPr/>
          </p:nvGrpSpPr>
          <p:grpSpPr>
            <a:xfrm>
              <a:off x="1494886" y="2557783"/>
              <a:ext cx="821933" cy="817007"/>
              <a:chOff x="2506894" y="2321481"/>
              <a:chExt cx="821933" cy="817007"/>
            </a:xfrm>
          </p:grpSpPr>
          <p:cxnSp>
            <p:nvCxnSpPr>
              <p:cNvPr id="69" name="直接连接符 68"/>
              <p:cNvCxnSpPr/>
              <p:nvPr/>
            </p:nvCxnSpPr>
            <p:spPr>
              <a:xfrm>
                <a:off x="2917861" y="2690813"/>
                <a:ext cx="0" cy="44767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0" name="文本框 69"/>
              <p:cNvSpPr txBox="1"/>
              <p:nvPr/>
            </p:nvSpPr>
            <p:spPr>
              <a:xfrm>
                <a:off x="2506894" y="2321481"/>
                <a:ext cx="821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/>
                  <a:t>ST[A]</a:t>
                </a:r>
                <a:endParaRPr lang="zh-CN" altLang="en-US" dirty="0"/>
              </a:p>
            </p:txBody>
          </p:sp>
        </p:grpSp>
        <p:sp>
          <p:nvSpPr>
            <p:cNvPr id="75" name="文本框 74"/>
            <p:cNvSpPr txBox="1"/>
            <p:nvPr/>
          </p:nvSpPr>
          <p:spPr>
            <a:xfrm>
              <a:off x="1494881" y="2205953"/>
              <a:ext cx="821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i="1" dirty="0">
                  <a:solidFill>
                    <a:srgbClr val="0070C0"/>
                  </a:solidFill>
                </a:rPr>
                <a:t>TX2</a:t>
              </a:r>
              <a:endParaRPr lang="zh-CN" altLang="en-US" b="1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82" name="文本框 81"/>
          <p:cNvSpPr txBox="1"/>
          <p:nvPr/>
        </p:nvSpPr>
        <p:spPr>
          <a:xfrm>
            <a:off x="-1123" y="3655844"/>
            <a:ext cx="3055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TX1 wrote [A]</a:t>
            </a:r>
          </a:p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will break TX1’s atomicity</a:t>
            </a:r>
          </a:p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TX2 abort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471488" y="2146376"/>
            <a:ext cx="591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>
                <a:solidFill>
                  <a:srgbClr val="FF0000"/>
                </a:solidFill>
              </a:rPr>
              <a:t>advance TX2 warp timestamp, then restart</a:t>
            </a:r>
            <a:endParaRPr lang="zh-CN" altLang="en-US" sz="2000" b="1" i="1" dirty="0">
              <a:solidFill>
                <a:srgbClr val="FF0000"/>
              </a:solidFill>
            </a:endParaRPr>
          </a:p>
        </p:txBody>
      </p:sp>
      <p:sp>
        <p:nvSpPr>
          <p:cNvPr id="94" name="文本框 93"/>
          <p:cNvSpPr txBox="1"/>
          <p:nvPr/>
        </p:nvSpPr>
        <p:spPr>
          <a:xfrm>
            <a:off x="471488" y="1268017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Write Request: check with latest </a:t>
            </a:r>
            <a:r>
              <a:rPr lang="en-US" altLang="zh-CN" sz="2400" b="1" dirty="0" err="1">
                <a:solidFill>
                  <a:srgbClr val="FF0000"/>
                </a:solidFill>
              </a:rPr>
              <a:t>rts</a:t>
            </a:r>
            <a:r>
              <a:rPr lang="en-US" altLang="zh-CN" sz="2400" b="1" dirty="0">
                <a:solidFill>
                  <a:srgbClr val="FF0000"/>
                </a:solidFill>
              </a:rPr>
              <a:t> and </a:t>
            </a:r>
            <a:r>
              <a:rPr lang="en-US" altLang="zh-CN" sz="2400" b="1" dirty="0" err="1">
                <a:solidFill>
                  <a:srgbClr val="FF0000"/>
                </a:solidFill>
              </a:rPr>
              <a:t>wts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70562" y="3180402"/>
            <a:ext cx="5615951" cy="1126102"/>
            <a:chOff x="770562" y="3180402"/>
            <a:chExt cx="5615951" cy="1126102"/>
          </a:xfrm>
        </p:grpSpPr>
        <p:grpSp>
          <p:nvGrpSpPr>
            <p:cNvPr id="61" name="组合 60"/>
            <p:cNvGrpSpPr/>
            <p:nvPr/>
          </p:nvGrpSpPr>
          <p:grpSpPr>
            <a:xfrm>
              <a:off x="770562" y="3397176"/>
              <a:ext cx="5615951" cy="533698"/>
              <a:chOff x="770562" y="2907587"/>
              <a:chExt cx="5615951" cy="533698"/>
            </a:xfrm>
          </p:grpSpPr>
          <p:cxnSp>
            <p:nvCxnSpPr>
              <p:cNvPr id="34" name="直接箭头连接符 33"/>
              <p:cNvCxnSpPr/>
              <p:nvPr/>
            </p:nvCxnSpPr>
            <p:spPr>
              <a:xfrm>
                <a:off x="770562" y="2907587"/>
                <a:ext cx="5229546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文本框 45"/>
              <p:cNvSpPr txBox="1"/>
              <p:nvPr/>
            </p:nvSpPr>
            <p:spPr>
              <a:xfrm>
                <a:off x="5558319" y="3041175"/>
                <a:ext cx="82819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/>
                  <a:t>Time</a:t>
                </a:r>
                <a:endParaRPr lang="zh-CN" altLang="en-US" sz="2000" b="1" dirty="0"/>
              </a:p>
            </p:txBody>
          </p:sp>
        </p:grpSp>
        <p:grpSp>
          <p:nvGrpSpPr>
            <p:cNvPr id="3" name="组合 2"/>
            <p:cNvGrpSpPr/>
            <p:nvPr/>
          </p:nvGrpSpPr>
          <p:grpSpPr>
            <a:xfrm>
              <a:off x="2853636" y="3180402"/>
              <a:ext cx="1699067" cy="1126102"/>
              <a:chOff x="2853636" y="3180402"/>
              <a:chExt cx="1699067" cy="1126102"/>
            </a:xfrm>
          </p:grpSpPr>
          <p:grpSp>
            <p:nvGrpSpPr>
              <p:cNvPr id="87" name="组合 86"/>
              <p:cNvGrpSpPr/>
              <p:nvPr/>
            </p:nvGrpSpPr>
            <p:grpSpPr>
              <a:xfrm>
                <a:off x="2853636" y="3180402"/>
                <a:ext cx="821934" cy="1121773"/>
                <a:chOff x="3100212" y="2927115"/>
                <a:chExt cx="821934" cy="1121773"/>
              </a:xfrm>
            </p:grpSpPr>
            <p:cxnSp>
              <p:nvCxnSpPr>
                <p:cNvPr id="43" name="直接连接符 42"/>
                <p:cNvCxnSpPr/>
                <p:nvPr/>
              </p:nvCxnSpPr>
              <p:spPr>
                <a:xfrm>
                  <a:off x="3513761" y="2927115"/>
                  <a:ext cx="0" cy="44767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6" name="文本框 75"/>
                <p:cNvSpPr txBox="1"/>
                <p:nvPr/>
              </p:nvSpPr>
              <p:spPr>
                <a:xfrm>
                  <a:off x="3100212" y="3371957"/>
                  <a:ext cx="821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i="1" dirty="0">
                      <a:solidFill>
                        <a:srgbClr val="0070C0"/>
                      </a:solidFill>
                    </a:rPr>
                    <a:t>TX1</a:t>
                  </a:r>
                  <a:endParaRPr lang="zh-CN" altLang="en-US" b="1" i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79" name="文本框 78"/>
                <p:cNvSpPr txBox="1"/>
                <p:nvPr/>
              </p:nvSpPr>
              <p:spPr>
                <a:xfrm>
                  <a:off x="3100212" y="3679556"/>
                  <a:ext cx="8219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/>
                    <a:t>ST[A]</a:t>
                  </a:r>
                  <a:endParaRPr lang="zh-CN" altLang="en-US" dirty="0"/>
                </a:p>
              </p:txBody>
            </p:sp>
          </p:grpSp>
          <p:grpSp>
            <p:nvGrpSpPr>
              <p:cNvPr id="25" name="组合 24"/>
              <p:cNvGrpSpPr/>
              <p:nvPr/>
            </p:nvGrpSpPr>
            <p:grpSpPr>
              <a:xfrm>
                <a:off x="3730769" y="3184731"/>
                <a:ext cx="821934" cy="1121773"/>
                <a:chOff x="3100212" y="2927115"/>
                <a:chExt cx="821934" cy="1121773"/>
              </a:xfrm>
            </p:grpSpPr>
            <p:cxnSp>
              <p:nvCxnSpPr>
                <p:cNvPr id="26" name="直接连接符 25"/>
                <p:cNvCxnSpPr/>
                <p:nvPr/>
              </p:nvCxnSpPr>
              <p:spPr>
                <a:xfrm>
                  <a:off x="3513761" y="2927115"/>
                  <a:ext cx="0" cy="44767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文本框 26"/>
                <p:cNvSpPr txBox="1"/>
                <p:nvPr/>
              </p:nvSpPr>
              <p:spPr>
                <a:xfrm>
                  <a:off x="3100212" y="3371957"/>
                  <a:ext cx="821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b="1" i="1" dirty="0">
                      <a:solidFill>
                        <a:srgbClr val="0070C0"/>
                      </a:solidFill>
                    </a:rPr>
                    <a:t>TX1</a:t>
                  </a:r>
                  <a:endParaRPr lang="zh-CN" altLang="en-US" b="1" i="1" dirty="0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28" name="文本框 27"/>
                <p:cNvSpPr txBox="1"/>
                <p:nvPr/>
              </p:nvSpPr>
              <p:spPr>
                <a:xfrm>
                  <a:off x="3100212" y="3679556"/>
                  <a:ext cx="8219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/>
                    <a:t>LD[A]</a:t>
                  </a:r>
                  <a:endParaRPr lang="zh-CN" altLang="en-US" dirty="0"/>
                </a:p>
              </p:txBody>
            </p:sp>
          </p:grpSp>
        </p:grpSp>
      </p:grpSp>
      <p:grpSp>
        <p:nvGrpSpPr>
          <p:cNvPr id="2" name="组合 1"/>
          <p:cNvGrpSpPr/>
          <p:nvPr/>
        </p:nvGrpSpPr>
        <p:grpSpPr>
          <a:xfrm>
            <a:off x="4462284" y="2498337"/>
            <a:ext cx="1205820" cy="1503401"/>
            <a:chOff x="4462284" y="2498337"/>
            <a:chExt cx="1205820" cy="1503401"/>
          </a:xfrm>
        </p:grpSpPr>
        <p:grpSp>
          <p:nvGrpSpPr>
            <p:cNvPr id="89" name="组合 88"/>
            <p:cNvGrpSpPr/>
            <p:nvPr/>
          </p:nvGrpSpPr>
          <p:grpSpPr>
            <a:xfrm>
              <a:off x="4654221" y="2498337"/>
              <a:ext cx="821938" cy="1168837"/>
              <a:chOff x="1494881" y="2205953"/>
              <a:chExt cx="821938" cy="1168837"/>
            </a:xfrm>
          </p:grpSpPr>
          <p:grpSp>
            <p:nvGrpSpPr>
              <p:cNvPr id="90" name="组合 89"/>
              <p:cNvGrpSpPr/>
              <p:nvPr/>
            </p:nvGrpSpPr>
            <p:grpSpPr>
              <a:xfrm>
                <a:off x="1494886" y="2557783"/>
                <a:ext cx="821933" cy="817007"/>
                <a:chOff x="2506894" y="2321481"/>
                <a:chExt cx="821933" cy="817007"/>
              </a:xfrm>
            </p:grpSpPr>
            <p:cxnSp>
              <p:nvCxnSpPr>
                <p:cNvPr id="92" name="直接连接符 91"/>
                <p:cNvCxnSpPr/>
                <p:nvPr/>
              </p:nvCxnSpPr>
              <p:spPr>
                <a:xfrm>
                  <a:off x="2917861" y="2690813"/>
                  <a:ext cx="0" cy="447675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3" name="文本框 92"/>
                <p:cNvSpPr txBox="1"/>
                <p:nvPr/>
              </p:nvSpPr>
              <p:spPr>
                <a:xfrm>
                  <a:off x="2506894" y="2321481"/>
                  <a:ext cx="82193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dirty="0"/>
                    <a:t>ST[A]</a:t>
                  </a:r>
                  <a:endParaRPr lang="zh-CN" altLang="en-US" dirty="0"/>
                </a:p>
              </p:txBody>
            </p:sp>
          </p:grpSp>
          <p:sp>
            <p:nvSpPr>
              <p:cNvPr id="91" name="文本框 90"/>
              <p:cNvSpPr txBox="1"/>
              <p:nvPr/>
            </p:nvSpPr>
            <p:spPr>
              <a:xfrm>
                <a:off x="1494881" y="2205953"/>
                <a:ext cx="821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b="1" i="1" dirty="0">
                    <a:solidFill>
                      <a:srgbClr val="0070C0"/>
                    </a:solidFill>
                  </a:rPr>
                  <a:t>TX2</a:t>
                </a:r>
                <a:endParaRPr lang="zh-CN" altLang="en-US" b="1" i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9" name="文本框 28"/>
            <p:cNvSpPr txBox="1"/>
            <p:nvPr/>
          </p:nvSpPr>
          <p:spPr>
            <a:xfrm>
              <a:off x="4462284" y="3632406"/>
              <a:ext cx="1205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i="1" dirty="0">
                  <a:solidFill>
                    <a:srgbClr val="FF0000"/>
                  </a:solidFill>
                </a:rPr>
                <a:t>no conflict</a:t>
              </a:r>
            </a:p>
          </p:txBody>
        </p:sp>
      </p:grpSp>
      <p:sp>
        <p:nvSpPr>
          <p:cNvPr id="33" name="上弧形箭头 32"/>
          <p:cNvSpPr/>
          <p:nvPr/>
        </p:nvSpPr>
        <p:spPr>
          <a:xfrm>
            <a:off x="1905847" y="2811070"/>
            <a:ext cx="2419573" cy="586105"/>
          </a:xfrm>
          <a:prstGeom prst="curvedDownArrow">
            <a:avLst>
              <a:gd name="adj1" fmla="val 10134"/>
              <a:gd name="adj2" fmla="val 31434"/>
              <a:gd name="adj3" fmla="val 260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283880" y="2459240"/>
            <a:ext cx="821938" cy="1168837"/>
            <a:chOff x="1494881" y="2205953"/>
            <a:chExt cx="821938" cy="1168837"/>
          </a:xfrm>
        </p:grpSpPr>
        <p:grpSp>
          <p:nvGrpSpPr>
            <p:cNvPr id="36" name="组合 35"/>
            <p:cNvGrpSpPr/>
            <p:nvPr/>
          </p:nvGrpSpPr>
          <p:grpSpPr>
            <a:xfrm>
              <a:off x="1494886" y="2557783"/>
              <a:ext cx="821933" cy="817007"/>
              <a:chOff x="2506894" y="2321481"/>
              <a:chExt cx="821933" cy="817007"/>
            </a:xfrm>
          </p:grpSpPr>
          <p:cxnSp>
            <p:nvCxnSpPr>
              <p:cNvPr id="38" name="直接连接符 37"/>
              <p:cNvCxnSpPr/>
              <p:nvPr/>
            </p:nvCxnSpPr>
            <p:spPr>
              <a:xfrm>
                <a:off x="2917861" y="2690813"/>
                <a:ext cx="0" cy="44767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文本框 38"/>
              <p:cNvSpPr txBox="1"/>
              <p:nvPr/>
            </p:nvSpPr>
            <p:spPr>
              <a:xfrm>
                <a:off x="2506894" y="2321481"/>
                <a:ext cx="821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/>
                  <a:t>ST[A]</a:t>
                </a:r>
                <a:endParaRPr lang="zh-CN" altLang="en-US" dirty="0"/>
              </a:p>
            </p:txBody>
          </p:sp>
        </p:grpSp>
        <p:sp>
          <p:nvSpPr>
            <p:cNvPr id="37" name="文本框 36"/>
            <p:cNvSpPr txBox="1"/>
            <p:nvPr/>
          </p:nvSpPr>
          <p:spPr>
            <a:xfrm>
              <a:off x="1494881" y="2205953"/>
              <a:ext cx="8219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i="1" dirty="0">
                  <a:solidFill>
                    <a:srgbClr val="0070C0"/>
                  </a:solidFill>
                </a:rPr>
                <a:t>TX2</a:t>
              </a:r>
              <a:endParaRPr lang="zh-CN" altLang="en-US" b="1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2172992" y="1630655"/>
            <a:ext cx="30437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TX1 read [A]</a:t>
            </a:r>
          </a:p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will break TX1’s atomicity</a:t>
            </a:r>
          </a:p>
          <a:p>
            <a:pPr algn="ctr"/>
            <a:r>
              <a:rPr lang="en-US" altLang="zh-CN" b="1" i="1" dirty="0">
                <a:solidFill>
                  <a:srgbClr val="FF0000"/>
                </a:solidFill>
              </a:rPr>
              <a:t>TX2 abort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sp>
        <p:nvSpPr>
          <p:cNvPr id="41" name="上弧形箭头 40"/>
          <p:cNvSpPr/>
          <p:nvPr/>
        </p:nvSpPr>
        <p:spPr>
          <a:xfrm>
            <a:off x="3694852" y="2809939"/>
            <a:ext cx="628010" cy="586105"/>
          </a:xfrm>
          <a:prstGeom prst="curvedDownArrow">
            <a:avLst>
              <a:gd name="adj1" fmla="val 10134"/>
              <a:gd name="adj2" fmla="val 31434"/>
              <a:gd name="adj3" fmla="val 2608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3.33333E-6 L 0.07916 0.000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33981 0.00031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2" grpId="1"/>
      <p:bldP spid="84" grpId="0"/>
      <p:bldP spid="84" grpId="1"/>
      <p:bldP spid="84" grpId="2"/>
      <p:bldP spid="33" grpId="0" animBg="1"/>
      <p:bldP spid="40" grpId="0"/>
      <p:bldP spid="40" grpId="1"/>
      <p:bldP spid="41" grpId="0" animBg="1"/>
      <p:bldP spid="4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33973" y="1549451"/>
            <a:ext cx="1364590" cy="646331"/>
            <a:chOff x="907114" y="1250009"/>
            <a:chExt cx="1364590" cy="646331"/>
          </a:xfrm>
        </p:grpSpPr>
        <p:grpSp>
          <p:nvGrpSpPr>
            <p:cNvPr id="7" name="组合 6"/>
            <p:cNvGrpSpPr/>
            <p:nvPr/>
          </p:nvGrpSpPr>
          <p:grpSpPr>
            <a:xfrm>
              <a:off x="907114" y="1250009"/>
              <a:ext cx="1364590" cy="646331"/>
              <a:chOff x="907114" y="1250009"/>
              <a:chExt cx="1364590" cy="646331"/>
            </a:xfrm>
          </p:grpSpPr>
          <p:sp>
            <p:nvSpPr>
              <p:cNvPr id="8" name="Rectangle 45"/>
              <p:cNvSpPr/>
              <p:nvPr/>
            </p:nvSpPr>
            <p:spPr>
              <a:xfrm>
                <a:off x="1579347" y="1273548"/>
                <a:ext cx="692357" cy="56433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9" name="TextBox 117"/>
              <p:cNvSpPr txBox="1"/>
              <p:nvPr/>
            </p:nvSpPr>
            <p:spPr>
              <a:xfrm>
                <a:off x="907114" y="1250009"/>
                <a:ext cx="6848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CA" dirty="0">
                    <a:solidFill>
                      <a:prstClr val="black"/>
                    </a:solidFill>
                  </a:rPr>
                  <a:t>SIMT</a:t>
                </a:r>
              </a:p>
              <a:p>
                <a:pPr algn="ctr"/>
                <a:r>
                  <a:rPr lang="en-CA" dirty="0">
                    <a:solidFill>
                      <a:prstClr val="black"/>
                    </a:solidFill>
                  </a:rPr>
                  <a:t>Core</a:t>
                </a:r>
              </a:p>
            </p:txBody>
          </p:sp>
        </p:grpSp>
        <p:sp>
          <p:nvSpPr>
            <p:cNvPr id="10" name="TextBox 54"/>
            <p:cNvSpPr txBox="1"/>
            <p:nvPr/>
          </p:nvSpPr>
          <p:spPr>
            <a:xfrm>
              <a:off x="1628337" y="1315692"/>
              <a:ext cx="601448" cy="307777"/>
            </a:xfrm>
            <a:prstGeom prst="rect">
              <a:avLst/>
            </a:prstGeom>
            <a:solidFill>
              <a:srgbClr val="92C6FF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CA" sz="1400" dirty="0" err="1">
                  <a:solidFill>
                    <a:prstClr val="black"/>
                  </a:solidFill>
                  <a:latin typeface="PT Sans Narrow"/>
                </a:rPr>
                <a:t>warpts</a:t>
              </a:r>
              <a:endParaRPr lang="en-CA" sz="1400" dirty="0">
                <a:solidFill>
                  <a:prstClr val="black"/>
                </a:solidFill>
                <a:latin typeface="PT Sans Narrow"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3773751" y="1293719"/>
            <a:ext cx="842718" cy="1170318"/>
            <a:chOff x="2450865" y="2020665"/>
            <a:chExt cx="842718" cy="1189980"/>
          </a:xfrm>
        </p:grpSpPr>
        <p:grpSp>
          <p:nvGrpSpPr>
            <p:cNvPr id="11" name="组合 10"/>
            <p:cNvGrpSpPr/>
            <p:nvPr/>
          </p:nvGrpSpPr>
          <p:grpSpPr>
            <a:xfrm>
              <a:off x="2450865" y="2020665"/>
              <a:ext cx="431825" cy="1189980"/>
              <a:chOff x="2981904" y="3175899"/>
              <a:chExt cx="538162" cy="1189980"/>
            </a:xfrm>
          </p:grpSpPr>
          <p:sp>
            <p:nvSpPr>
              <p:cNvPr id="12" name="Rectangle 52"/>
              <p:cNvSpPr/>
              <p:nvPr/>
            </p:nvSpPr>
            <p:spPr>
              <a:xfrm>
                <a:off x="2981904" y="3175899"/>
                <a:ext cx="538162" cy="237996"/>
              </a:xfrm>
              <a:prstGeom prst="rect">
                <a:avLst/>
              </a:prstGeom>
              <a:solidFill>
                <a:srgbClr val="92C6FF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rts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13" name="Rectangle 83"/>
              <p:cNvSpPr/>
              <p:nvPr/>
            </p:nvSpPr>
            <p:spPr>
              <a:xfrm>
                <a:off x="2981904" y="3413895"/>
                <a:ext cx="538162" cy="237996"/>
              </a:xfrm>
              <a:prstGeom prst="rect">
                <a:avLst/>
              </a:prstGeom>
              <a:solidFill>
                <a:srgbClr val="92C6FF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rts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14" name="Rectangle 90"/>
              <p:cNvSpPr/>
              <p:nvPr/>
            </p:nvSpPr>
            <p:spPr>
              <a:xfrm>
                <a:off x="2981904" y="3651891"/>
                <a:ext cx="538162" cy="237996"/>
              </a:xfrm>
              <a:prstGeom prst="rect">
                <a:avLst/>
              </a:prstGeom>
              <a:solidFill>
                <a:srgbClr val="92C6FF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rts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15" name="Rectangle 97"/>
              <p:cNvSpPr/>
              <p:nvPr/>
            </p:nvSpPr>
            <p:spPr>
              <a:xfrm>
                <a:off x="2981904" y="3889887"/>
                <a:ext cx="538162" cy="237996"/>
              </a:xfrm>
              <a:prstGeom prst="rect">
                <a:avLst/>
              </a:prstGeom>
              <a:solidFill>
                <a:srgbClr val="92C6FF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rts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16" name="Rectangle 104"/>
              <p:cNvSpPr/>
              <p:nvPr/>
            </p:nvSpPr>
            <p:spPr>
              <a:xfrm>
                <a:off x="2981904" y="4127883"/>
                <a:ext cx="538162" cy="237996"/>
              </a:xfrm>
              <a:prstGeom prst="rect">
                <a:avLst/>
              </a:prstGeom>
              <a:solidFill>
                <a:srgbClr val="92C6FF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rts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2882690" y="2020665"/>
              <a:ext cx="410893" cy="1189980"/>
              <a:chOff x="3520066" y="3175899"/>
              <a:chExt cx="538162" cy="1189980"/>
            </a:xfrm>
          </p:grpSpPr>
          <p:sp>
            <p:nvSpPr>
              <p:cNvPr id="19" name="Rectangle 53"/>
              <p:cNvSpPr/>
              <p:nvPr/>
            </p:nvSpPr>
            <p:spPr>
              <a:xfrm>
                <a:off x="3520066" y="3175899"/>
                <a:ext cx="538162" cy="237996"/>
              </a:xfrm>
              <a:prstGeom prst="rect">
                <a:avLst/>
              </a:prstGeom>
              <a:solidFill>
                <a:srgbClr val="97F1AA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wts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20" name="Rectangle 84"/>
              <p:cNvSpPr/>
              <p:nvPr/>
            </p:nvSpPr>
            <p:spPr>
              <a:xfrm>
                <a:off x="3520066" y="3413895"/>
                <a:ext cx="538162" cy="237996"/>
              </a:xfrm>
              <a:prstGeom prst="rect">
                <a:avLst/>
              </a:prstGeom>
              <a:solidFill>
                <a:srgbClr val="97F1AA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wts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21" name="Rectangle 91"/>
              <p:cNvSpPr/>
              <p:nvPr/>
            </p:nvSpPr>
            <p:spPr>
              <a:xfrm>
                <a:off x="3520066" y="3651891"/>
                <a:ext cx="538162" cy="237996"/>
              </a:xfrm>
              <a:prstGeom prst="rect">
                <a:avLst/>
              </a:prstGeom>
              <a:solidFill>
                <a:srgbClr val="97F1AA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wts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22" name="Rectangle 98"/>
              <p:cNvSpPr/>
              <p:nvPr/>
            </p:nvSpPr>
            <p:spPr>
              <a:xfrm>
                <a:off x="3520066" y="3889887"/>
                <a:ext cx="538162" cy="237996"/>
              </a:xfrm>
              <a:prstGeom prst="rect">
                <a:avLst/>
              </a:prstGeom>
              <a:solidFill>
                <a:srgbClr val="97F1AA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wts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23" name="Rectangle 105"/>
              <p:cNvSpPr/>
              <p:nvPr/>
            </p:nvSpPr>
            <p:spPr>
              <a:xfrm>
                <a:off x="3520066" y="4127883"/>
                <a:ext cx="538162" cy="237996"/>
              </a:xfrm>
              <a:prstGeom prst="rect">
                <a:avLst/>
              </a:prstGeom>
              <a:solidFill>
                <a:srgbClr val="97F1AA"/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 err="1">
                    <a:solidFill>
                      <a:prstClr val="black"/>
                    </a:solidFill>
                    <a:latin typeface="PT Sans Narrow"/>
                  </a:rPr>
                  <a:t>wts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1857310" y="1293717"/>
            <a:ext cx="1916675" cy="1170320"/>
            <a:chOff x="850832" y="3175897"/>
            <a:chExt cx="1916675" cy="1189982"/>
          </a:xfrm>
        </p:grpSpPr>
        <p:grpSp>
          <p:nvGrpSpPr>
            <p:cNvPr id="26" name="组合 25"/>
            <p:cNvGrpSpPr/>
            <p:nvPr/>
          </p:nvGrpSpPr>
          <p:grpSpPr>
            <a:xfrm>
              <a:off x="1872241" y="3175899"/>
              <a:ext cx="404813" cy="1189980"/>
              <a:chOff x="1872241" y="3175899"/>
              <a:chExt cx="404813" cy="1189980"/>
            </a:xfrm>
          </p:grpSpPr>
          <p:sp>
            <p:nvSpPr>
              <p:cNvPr id="48" name="Rectangle 49"/>
              <p:cNvSpPr/>
              <p:nvPr/>
            </p:nvSpPr>
            <p:spPr>
              <a:xfrm>
                <a:off x="1872241" y="3175899"/>
                <a:ext cx="404813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tag</a:t>
                </a:r>
              </a:p>
            </p:txBody>
          </p:sp>
          <p:sp>
            <p:nvSpPr>
              <p:cNvPr id="49" name="Rectangle 81"/>
              <p:cNvSpPr/>
              <p:nvPr/>
            </p:nvSpPr>
            <p:spPr>
              <a:xfrm>
                <a:off x="1872241" y="3413895"/>
                <a:ext cx="404813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>
                    <a:solidFill>
                      <a:prstClr val="black"/>
                    </a:solidFill>
                    <a:latin typeface="PT Sans Narrow"/>
                  </a:rPr>
                  <a:t>tag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50" name="Rectangle 88"/>
              <p:cNvSpPr/>
              <p:nvPr/>
            </p:nvSpPr>
            <p:spPr>
              <a:xfrm>
                <a:off x="1872241" y="3651891"/>
                <a:ext cx="404813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tag</a:t>
                </a:r>
              </a:p>
            </p:txBody>
          </p:sp>
          <p:sp>
            <p:nvSpPr>
              <p:cNvPr id="51" name="Rectangle 95"/>
              <p:cNvSpPr/>
              <p:nvPr/>
            </p:nvSpPr>
            <p:spPr>
              <a:xfrm>
                <a:off x="1872241" y="3889887"/>
                <a:ext cx="404813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>
                    <a:solidFill>
                      <a:prstClr val="black"/>
                    </a:solidFill>
                    <a:latin typeface="PT Sans Narrow"/>
                  </a:rPr>
                  <a:t>tag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52" name="Rectangle 102"/>
              <p:cNvSpPr/>
              <p:nvPr/>
            </p:nvSpPr>
            <p:spPr>
              <a:xfrm>
                <a:off x="1872241" y="4127883"/>
                <a:ext cx="404813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>
                    <a:solidFill>
                      <a:prstClr val="black"/>
                    </a:solidFill>
                    <a:latin typeface="PT Sans Narrow"/>
                  </a:rPr>
                  <a:t>tag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2277053" y="3175898"/>
              <a:ext cx="490454" cy="1189981"/>
              <a:chOff x="2277054" y="3175898"/>
              <a:chExt cx="240796" cy="1189981"/>
            </a:xfrm>
          </p:grpSpPr>
          <p:sp>
            <p:nvSpPr>
              <p:cNvPr id="42" name="Rectangle 50"/>
              <p:cNvSpPr/>
              <p:nvPr/>
            </p:nvSpPr>
            <p:spPr>
              <a:xfrm>
                <a:off x="2277054" y="3175898"/>
                <a:ext cx="240796" cy="2379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data</a:t>
                </a:r>
              </a:p>
            </p:txBody>
          </p:sp>
          <p:sp>
            <p:nvSpPr>
              <p:cNvPr id="43" name="Rectangle 82"/>
              <p:cNvSpPr/>
              <p:nvPr/>
            </p:nvSpPr>
            <p:spPr>
              <a:xfrm>
                <a:off x="2277054" y="3413894"/>
                <a:ext cx="240796" cy="2379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data</a:t>
                </a:r>
              </a:p>
            </p:txBody>
          </p:sp>
          <p:sp>
            <p:nvSpPr>
              <p:cNvPr id="44" name="Rectangle 89"/>
              <p:cNvSpPr/>
              <p:nvPr/>
            </p:nvSpPr>
            <p:spPr>
              <a:xfrm>
                <a:off x="2277054" y="3651890"/>
                <a:ext cx="240796" cy="2379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data</a:t>
                </a:r>
              </a:p>
            </p:txBody>
          </p:sp>
          <p:sp>
            <p:nvSpPr>
              <p:cNvPr id="45" name="Rectangle 96"/>
              <p:cNvSpPr/>
              <p:nvPr/>
            </p:nvSpPr>
            <p:spPr>
              <a:xfrm>
                <a:off x="2277054" y="3889886"/>
                <a:ext cx="240796" cy="2379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data</a:t>
                </a:r>
              </a:p>
            </p:txBody>
          </p:sp>
          <p:sp>
            <p:nvSpPr>
              <p:cNvPr id="46" name="Rectangle 103"/>
              <p:cNvSpPr/>
              <p:nvPr/>
            </p:nvSpPr>
            <p:spPr>
              <a:xfrm>
                <a:off x="2277054" y="4127882"/>
                <a:ext cx="240796" cy="23799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data</a:t>
                </a:r>
              </a:p>
            </p:txBody>
          </p:sp>
        </p:grpSp>
        <p:grpSp>
          <p:nvGrpSpPr>
            <p:cNvPr id="28" name="组合 27"/>
            <p:cNvGrpSpPr/>
            <p:nvPr/>
          </p:nvGrpSpPr>
          <p:grpSpPr>
            <a:xfrm>
              <a:off x="1579347" y="3175897"/>
              <a:ext cx="301454" cy="1189980"/>
              <a:chOff x="1579347" y="3175897"/>
              <a:chExt cx="301454" cy="1189980"/>
            </a:xfrm>
          </p:grpSpPr>
          <p:sp>
            <p:nvSpPr>
              <p:cNvPr id="30" name="Rectangle 59"/>
              <p:cNvSpPr/>
              <p:nvPr/>
            </p:nvSpPr>
            <p:spPr>
              <a:xfrm>
                <a:off x="1579347" y="3175897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v</a:t>
                </a:r>
              </a:p>
            </p:txBody>
          </p:sp>
          <p:sp>
            <p:nvSpPr>
              <p:cNvPr id="31" name="Rectangle 61"/>
              <p:cNvSpPr/>
              <p:nvPr/>
            </p:nvSpPr>
            <p:spPr>
              <a:xfrm>
                <a:off x="1725794" y="3175897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</a:t>
                </a:r>
              </a:p>
            </p:txBody>
          </p:sp>
          <p:sp>
            <p:nvSpPr>
              <p:cNvPr id="32" name="Rectangle 85"/>
              <p:cNvSpPr/>
              <p:nvPr/>
            </p:nvSpPr>
            <p:spPr>
              <a:xfrm>
                <a:off x="1579347" y="3413893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v</a:t>
                </a:r>
              </a:p>
            </p:txBody>
          </p:sp>
          <p:sp>
            <p:nvSpPr>
              <p:cNvPr id="33" name="Rectangle 86"/>
              <p:cNvSpPr/>
              <p:nvPr/>
            </p:nvSpPr>
            <p:spPr>
              <a:xfrm>
                <a:off x="1725794" y="3413893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</a:t>
                </a:r>
              </a:p>
            </p:txBody>
          </p:sp>
          <p:sp>
            <p:nvSpPr>
              <p:cNvPr id="34" name="Rectangle 92"/>
              <p:cNvSpPr/>
              <p:nvPr/>
            </p:nvSpPr>
            <p:spPr>
              <a:xfrm>
                <a:off x="1579347" y="3651889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v</a:t>
                </a:r>
              </a:p>
            </p:txBody>
          </p:sp>
          <p:sp>
            <p:nvSpPr>
              <p:cNvPr id="35" name="Rectangle 93"/>
              <p:cNvSpPr/>
              <p:nvPr/>
            </p:nvSpPr>
            <p:spPr>
              <a:xfrm>
                <a:off x="1725794" y="3651889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</a:t>
                </a:r>
              </a:p>
            </p:txBody>
          </p:sp>
          <p:sp>
            <p:nvSpPr>
              <p:cNvPr id="36" name="Rectangle 99"/>
              <p:cNvSpPr/>
              <p:nvPr/>
            </p:nvSpPr>
            <p:spPr>
              <a:xfrm>
                <a:off x="1579347" y="3889885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>
                    <a:solidFill>
                      <a:prstClr val="black"/>
                    </a:solidFill>
                    <a:latin typeface="PT Sans Narrow"/>
                  </a:rPr>
                  <a:t>v</a:t>
                </a:r>
                <a:endParaRPr lang="en-CA" sz="1400" dirty="0">
                  <a:solidFill>
                    <a:prstClr val="black"/>
                  </a:solidFill>
                  <a:latin typeface="PT Sans Narrow"/>
                </a:endParaRPr>
              </a:p>
            </p:txBody>
          </p:sp>
          <p:sp>
            <p:nvSpPr>
              <p:cNvPr id="37" name="Rectangle 100"/>
              <p:cNvSpPr/>
              <p:nvPr/>
            </p:nvSpPr>
            <p:spPr>
              <a:xfrm>
                <a:off x="1725794" y="3889885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</a:t>
                </a:r>
              </a:p>
            </p:txBody>
          </p:sp>
          <p:sp>
            <p:nvSpPr>
              <p:cNvPr id="38" name="Rectangle 106"/>
              <p:cNvSpPr/>
              <p:nvPr/>
            </p:nvSpPr>
            <p:spPr>
              <a:xfrm>
                <a:off x="1579347" y="4127881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v</a:t>
                </a:r>
              </a:p>
            </p:txBody>
          </p:sp>
          <p:sp>
            <p:nvSpPr>
              <p:cNvPr id="39" name="Rectangle 107"/>
              <p:cNvSpPr/>
              <p:nvPr/>
            </p:nvSpPr>
            <p:spPr>
              <a:xfrm>
                <a:off x="1725794" y="4127881"/>
                <a:ext cx="155007" cy="23799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CA" sz="1400" dirty="0">
                    <a:solidFill>
                      <a:prstClr val="black"/>
                    </a:solidFill>
                    <a:latin typeface="PT Sans Narrow"/>
                  </a:rPr>
                  <a:t>d</a:t>
                </a:r>
              </a:p>
            </p:txBody>
          </p:sp>
        </p:grpSp>
        <p:sp>
          <p:nvSpPr>
            <p:cNvPr id="29" name="TextBox 119"/>
            <p:cNvSpPr txBox="1"/>
            <p:nvPr/>
          </p:nvSpPr>
          <p:spPr>
            <a:xfrm>
              <a:off x="850832" y="3560015"/>
              <a:ext cx="733752" cy="375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solidFill>
                    <a:prstClr val="black"/>
                  </a:solidFill>
                </a:rPr>
                <a:t>LLC</a:t>
              </a:r>
            </a:p>
          </p:txBody>
        </p:sp>
      </p:grpSp>
      <p:grpSp>
        <p:nvGrpSpPr>
          <p:cNvPr id="218" name="组合 217"/>
          <p:cNvGrpSpPr/>
          <p:nvPr/>
        </p:nvGrpSpPr>
        <p:grpSpPr>
          <a:xfrm>
            <a:off x="3722627" y="1234305"/>
            <a:ext cx="927087" cy="1295400"/>
            <a:chOff x="4425170" y="1905482"/>
            <a:chExt cx="927087" cy="1295400"/>
          </a:xfrm>
        </p:grpSpPr>
        <p:cxnSp>
          <p:nvCxnSpPr>
            <p:cNvPr id="213" name="直接连接符 212"/>
            <p:cNvCxnSpPr/>
            <p:nvPr/>
          </p:nvCxnSpPr>
          <p:spPr>
            <a:xfrm>
              <a:off x="4425170" y="1905482"/>
              <a:ext cx="927087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 flipV="1">
              <a:off x="4425170" y="1905482"/>
              <a:ext cx="927087" cy="1295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0" name="组合 269"/>
          <p:cNvGrpSpPr/>
          <p:nvPr/>
        </p:nvGrpSpPr>
        <p:grpSpPr>
          <a:xfrm>
            <a:off x="2740832" y="4080021"/>
            <a:ext cx="1761536" cy="707886"/>
            <a:chOff x="2740832" y="4170853"/>
            <a:chExt cx="1761536" cy="707886"/>
          </a:xfrm>
        </p:grpSpPr>
        <p:cxnSp>
          <p:nvCxnSpPr>
            <p:cNvPr id="254" name="直接连接符 253"/>
            <p:cNvCxnSpPr/>
            <p:nvPr/>
          </p:nvCxnSpPr>
          <p:spPr>
            <a:xfrm flipV="1">
              <a:off x="2740832" y="4523807"/>
              <a:ext cx="1749670" cy="4549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55" name="文本框 254"/>
            <p:cNvSpPr txBox="1"/>
            <p:nvPr/>
          </p:nvSpPr>
          <p:spPr>
            <a:xfrm>
              <a:off x="2762590" y="4170853"/>
              <a:ext cx="17397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/>
                <a:t>committed </a:t>
              </a:r>
              <a:r>
                <a:rPr lang="en-US" altLang="zh-CN" dirty="0" err="1"/>
                <a:t>addr</a:t>
              </a:r>
              <a:endParaRPr lang="en-US" altLang="zh-CN" dirty="0"/>
            </a:p>
            <a:p>
              <a:pPr algn="ctr"/>
              <a:r>
                <a:rPr lang="en-US" altLang="zh-CN" sz="400" dirty="0"/>
                <a:t> </a:t>
              </a:r>
            </a:p>
            <a:p>
              <a:pPr algn="ctr"/>
              <a:r>
                <a:rPr lang="en-US" altLang="zh-CN" dirty="0"/>
                <a:t>eviction</a:t>
              </a:r>
              <a:endParaRPr lang="zh-CN" altLang="en-US" dirty="0"/>
            </a:p>
          </p:txBody>
        </p:sp>
      </p:grpSp>
      <p:sp>
        <p:nvSpPr>
          <p:cNvPr id="146" name="文本框 145"/>
          <p:cNvSpPr txBox="1"/>
          <p:nvPr/>
        </p:nvSpPr>
        <p:spPr>
          <a:xfrm>
            <a:off x="222239" y="2623344"/>
            <a:ext cx="265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most </a:t>
            </a:r>
            <a:r>
              <a:rPr lang="en-US" altLang="zh-CN" b="1" dirty="0" err="1">
                <a:solidFill>
                  <a:srgbClr val="FF0000"/>
                </a:solidFill>
              </a:rPr>
              <a:t>addrs</a:t>
            </a:r>
            <a:r>
              <a:rPr lang="en-US" altLang="zh-CN" b="1" dirty="0">
                <a:solidFill>
                  <a:srgbClr val="FF0000"/>
                </a:solidFill>
              </a:rPr>
              <a:t> are not in TX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pSp>
        <p:nvGrpSpPr>
          <p:cNvPr id="294" name="组合 293"/>
          <p:cNvGrpSpPr/>
          <p:nvPr/>
        </p:nvGrpSpPr>
        <p:grpSpPr>
          <a:xfrm>
            <a:off x="467991" y="3182492"/>
            <a:ext cx="2288936" cy="1573803"/>
            <a:chOff x="467991" y="3182492"/>
            <a:chExt cx="2288936" cy="1573803"/>
          </a:xfrm>
        </p:grpSpPr>
        <p:grpSp>
          <p:nvGrpSpPr>
            <p:cNvPr id="208" name="组合 207"/>
            <p:cNvGrpSpPr/>
            <p:nvPr/>
          </p:nvGrpSpPr>
          <p:grpSpPr>
            <a:xfrm>
              <a:off x="467991" y="3182492"/>
              <a:ext cx="2288936" cy="1573803"/>
              <a:chOff x="627337" y="2757916"/>
              <a:chExt cx="2288938" cy="1745567"/>
            </a:xfrm>
          </p:grpSpPr>
          <p:grpSp>
            <p:nvGrpSpPr>
              <p:cNvPr id="181" name="组合 180"/>
              <p:cNvGrpSpPr/>
              <p:nvPr/>
            </p:nvGrpSpPr>
            <p:grpSpPr>
              <a:xfrm>
                <a:off x="627337" y="2915688"/>
                <a:ext cx="838242" cy="1587795"/>
                <a:chOff x="627337" y="2915688"/>
                <a:chExt cx="838242" cy="1587795"/>
              </a:xfrm>
            </p:grpSpPr>
            <p:grpSp>
              <p:nvGrpSpPr>
                <p:cNvPr id="97" name="组合 96"/>
                <p:cNvGrpSpPr/>
                <p:nvPr/>
              </p:nvGrpSpPr>
              <p:grpSpPr>
                <a:xfrm>
                  <a:off x="1033752" y="3789178"/>
                  <a:ext cx="431827" cy="713988"/>
                  <a:chOff x="2981902" y="3175899"/>
                  <a:chExt cx="538164" cy="713988"/>
                </a:xfrm>
              </p:grpSpPr>
              <p:sp>
                <p:nvSpPr>
                  <p:cNvPr id="98" name="Rectangle 52"/>
                  <p:cNvSpPr/>
                  <p:nvPr/>
                </p:nvSpPr>
                <p:spPr>
                  <a:xfrm>
                    <a:off x="2981904" y="3175899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99" name="Rectangle 83"/>
                  <p:cNvSpPr/>
                  <p:nvPr/>
                </p:nvSpPr>
                <p:spPr>
                  <a:xfrm>
                    <a:off x="2981902" y="3413895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100" name="Rectangle 90"/>
                  <p:cNvSpPr/>
                  <p:nvPr/>
                </p:nvSpPr>
                <p:spPr>
                  <a:xfrm>
                    <a:off x="2981904" y="3651891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</p:grpSp>
            <p:grpSp>
              <p:nvGrpSpPr>
                <p:cNvPr id="143" name="组合 142"/>
                <p:cNvGrpSpPr/>
                <p:nvPr/>
              </p:nvGrpSpPr>
              <p:grpSpPr>
                <a:xfrm>
                  <a:off x="627337" y="3789174"/>
                  <a:ext cx="405096" cy="714309"/>
                  <a:chOff x="5252555" y="2020663"/>
                  <a:chExt cx="405096" cy="714309"/>
                </a:xfrm>
              </p:grpSpPr>
              <p:sp>
                <p:nvSpPr>
                  <p:cNvPr id="140" name="Rectangle 49"/>
                  <p:cNvSpPr/>
                  <p:nvPr/>
                </p:nvSpPr>
                <p:spPr>
                  <a:xfrm>
                    <a:off x="5252555" y="2020663"/>
                    <a:ext cx="404813" cy="2379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>
                        <a:solidFill>
                          <a:prstClr val="black"/>
                        </a:solidFill>
                        <a:latin typeface="PT Sans Narrow"/>
                      </a:rPr>
                      <a:t>tag</a:t>
                    </a:r>
                  </a:p>
                </p:txBody>
              </p:sp>
              <p:sp>
                <p:nvSpPr>
                  <p:cNvPr id="141" name="Rectangle 49"/>
                  <p:cNvSpPr/>
                  <p:nvPr/>
                </p:nvSpPr>
                <p:spPr>
                  <a:xfrm>
                    <a:off x="5252558" y="2259898"/>
                    <a:ext cx="404813" cy="2379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>
                        <a:solidFill>
                          <a:prstClr val="black"/>
                        </a:solidFill>
                        <a:latin typeface="PT Sans Narrow"/>
                      </a:rPr>
                      <a:t>tag</a:t>
                    </a:r>
                  </a:p>
                </p:txBody>
              </p:sp>
              <p:sp>
                <p:nvSpPr>
                  <p:cNvPr id="142" name="Rectangle 49"/>
                  <p:cNvSpPr/>
                  <p:nvPr/>
                </p:nvSpPr>
                <p:spPr>
                  <a:xfrm>
                    <a:off x="5252838" y="2496976"/>
                    <a:ext cx="404813" cy="2379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>
                        <a:solidFill>
                          <a:prstClr val="black"/>
                        </a:solidFill>
                        <a:latin typeface="PT Sans Narrow"/>
                      </a:rPr>
                      <a:t>tag</a:t>
                    </a:r>
                  </a:p>
                </p:txBody>
              </p:sp>
            </p:grpSp>
            <p:grpSp>
              <p:nvGrpSpPr>
                <p:cNvPr id="180" name="组合 179"/>
                <p:cNvGrpSpPr/>
                <p:nvPr/>
              </p:nvGrpSpPr>
              <p:grpSpPr>
                <a:xfrm>
                  <a:off x="887569" y="2915688"/>
                  <a:ext cx="306167" cy="869315"/>
                  <a:chOff x="887569" y="2915688"/>
                  <a:chExt cx="306167" cy="869315"/>
                </a:xfrm>
              </p:grpSpPr>
              <p:sp>
                <p:nvSpPr>
                  <p:cNvPr id="176" name="椭圆 175"/>
                  <p:cNvSpPr/>
                  <p:nvPr/>
                </p:nvSpPr>
                <p:spPr>
                  <a:xfrm>
                    <a:off x="887569" y="2915688"/>
                    <a:ext cx="306167" cy="28642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/>
                      <a:t>H</a:t>
                    </a:r>
                    <a:endParaRPr lang="zh-CN" altLang="en-US" dirty="0"/>
                  </a:p>
                </p:txBody>
              </p:sp>
              <p:cxnSp>
                <p:nvCxnSpPr>
                  <p:cNvPr id="178" name="直接箭头连接符 177"/>
                  <p:cNvCxnSpPr>
                    <a:stCxn id="176" idx="4"/>
                  </p:cNvCxnSpPr>
                  <p:nvPr/>
                </p:nvCxnSpPr>
                <p:spPr>
                  <a:xfrm flipH="1">
                    <a:off x="1033754" y="3202112"/>
                    <a:ext cx="6899" cy="582891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2" name="组合 181"/>
              <p:cNvGrpSpPr/>
              <p:nvPr/>
            </p:nvGrpSpPr>
            <p:grpSpPr>
              <a:xfrm>
                <a:off x="2078033" y="2915688"/>
                <a:ext cx="838242" cy="1587795"/>
                <a:chOff x="627337" y="2915688"/>
                <a:chExt cx="838242" cy="1587795"/>
              </a:xfrm>
            </p:grpSpPr>
            <p:grpSp>
              <p:nvGrpSpPr>
                <p:cNvPr id="193" name="组合 192"/>
                <p:cNvGrpSpPr/>
                <p:nvPr/>
              </p:nvGrpSpPr>
              <p:grpSpPr>
                <a:xfrm>
                  <a:off x="1033752" y="3789178"/>
                  <a:ext cx="431827" cy="713988"/>
                  <a:chOff x="2981902" y="3175899"/>
                  <a:chExt cx="538164" cy="713988"/>
                </a:xfrm>
              </p:grpSpPr>
              <p:sp>
                <p:nvSpPr>
                  <p:cNvPr id="195" name="Rectangle 52"/>
                  <p:cNvSpPr/>
                  <p:nvPr/>
                </p:nvSpPr>
                <p:spPr>
                  <a:xfrm>
                    <a:off x="2981904" y="3175899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196" name="Rectangle 83"/>
                  <p:cNvSpPr/>
                  <p:nvPr/>
                </p:nvSpPr>
                <p:spPr>
                  <a:xfrm>
                    <a:off x="2981902" y="3413895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197" name="Rectangle 90"/>
                  <p:cNvSpPr/>
                  <p:nvPr/>
                </p:nvSpPr>
                <p:spPr>
                  <a:xfrm>
                    <a:off x="2981904" y="3651891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</p:grpSp>
            <p:grpSp>
              <p:nvGrpSpPr>
                <p:cNvPr id="188" name="组合 187"/>
                <p:cNvGrpSpPr/>
                <p:nvPr/>
              </p:nvGrpSpPr>
              <p:grpSpPr>
                <a:xfrm>
                  <a:off x="627337" y="3789174"/>
                  <a:ext cx="405096" cy="714309"/>
                  <a:chOff x="5252555" y="2020663"/>
                  <a:chExt cx="405096" cy="714309"/>
                </a:xfrm>
              </p:grpSpPr>
              <p:sp>
                <p:nvSpPr>
                  <p:cNvPr id="190" name="Rectangle 49"/>
                  <p:cNvSpPr/>
                  <p:nvPr/>
                </p:nvSpPr>
                <p:spPr>
                  <a:xfrm>
                    <a:off x="5252555" y="2020663"/>
                    <a:ext cx="404813" cy="2379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>
                        <a:solidFill>
                          <a:prstClr val="black"/>
                        </a:solidFill>
                        <a:latin typeface="PT Sans Narrow"/>
                      </a:rPr>
                      <a:t>tag</a:t>
                    </a:r>
                  </a:p>
                </p:txBody>
              </p:sp>
              <p:sp>
                <p:nvSpPr>
                  <p:cNvPr id="191" name="Rectangle 49"/>
                  <p:cNvSpPr/>
                  <p:nvPr/>
                </p:nvSpPr>
                <p:spPr>
                  <a:xfrm>
                    <a:off x="5252558" y="2259898"/>
                    <a:ext cx="404813" cy="2379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>
                        <a:solidFill>
                          <a:prstClr val="black"/>
                        </a:solidFill>
                        <a:latin typeface="PT Sans Narrow"/>
                      </a:rPr>
                      <a:t>tag</a:t>
                    </a:r>
                  </a:p>
                </p:txBody>
              </p:sp>
              <p:sp>
                <p:nvSpPr>
                  <p:cNvPr id="192" name="Rectangle 49"/>
                  <p:cNvSpPr/>
                  <p:nvPr/>
                </p:nvSpPr>
                <p:spPr>
                  <a:xfrm>
                    <a:off x="5252838" y="2496976"/>
                    <a:ext cx="404813" cy="237996"/>
                  </a:xfrm>
                  <a:prstGeom prst="rect">
                    <a:avLst/>
                  </a:prstGeom>
                  <a:solidFill>
                    <a:schemeClr val="bg1">
                      <a:lumMod val="85000"/>
                    </a:schemeClr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>
                        <a:solidFill>
                          <a:prstClr val="black"/>
                        </a:solidFill>
                        <a:latin typeface="PT Sans Narrow"/>
                      </a:rPr>
                      <a:t>tag</a:t>
                    </a:r>
                  </a:p>
                </p:txBody>
              </p:sp>
            </p:grpSp>
            <p:grpSp>
              <p:nvGrpSpPr>
                <p:cNvPr id="185" name="组合 184"/>
                <p:cNvGrpSpPr/>
                <p:nvPr/>
              </p:nvGrpSpPr>
              <p:grpSpPr>
                <a:xfrm>
                  <a:off x="887569" y="2915688"/>
                  <a:ext cx="306167" cy="869314"/>
                  <a:chOff x="887569" y="2915688"/>
                  <a:chExt cx="306167" cy="869314"/>
                </a:xfrm>
              </p:grpSpPr>
              <p:sp>
                <p:nvSpPr>
                  <p:cNvPr id="186" name="椭圆 185"/>
                  <p:cNvSpPr/>
                  <p:nvPr/>
                </p:nvSpPr>
                <p:spPr>
                  <a:xfrm>
                    <a:off x="887569" y="2915688"/>
                    <a:ext cx="306167" cy="286424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/>
                      <a:t>H</a:t>
                    </a:r>
                    <a:endParaRPr lang="zh-CN" altLang="en-US" dirty="0"/>
                  </a:p>
                </p:txBody>
              </p:sp>
              <p:cxnSp>
                <p:nvCxnSpPr>
                  <p:cNvPr id="187" name="直接箭头连接符 186"/>
                  <p:cNvCxnSpPr>
                    <a:stCxn id="186" idx="4"/>
                  </p:cNvCxnSpPr>
                  <p:nvPr/>
                </p:nvCxnSpPr>
                <p:spPr>
                  <a:xfrm flipH="1">
                    <a:off x="1032433" y="3202112"/>
                    <a:ext cx="8220" cy="58289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99" name="直接连接符 198"/>
              <p:cNvCxnSpPr/>
              <p:nvPr/>
            </p:nvCxnSpPr>
            <p:spPr>
              <a:xfrm flipV="1">
                <a:off x="1550348" y="4142868"/>
                <a:ext cx="442913" cy="1234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07" name="组合 206"/>
              <p:cNvGrpSpPr/>
              <p:nvPr/>
            </p:nvGrpSpPr>
            <p:grpSpPr>
              <a:xfrm>
                <a:off x="1040653" y="2757916"/>
                <a:ext cx="1450696" cy="157771"/>
                <a:chOff x="1040653" y="2757916"/>
                <a:chExt cx="1450696" cy="157771"/>
              </a:xfrm>
            </p:grpSpPr>
            <p:cxnSp>
              <p:nvCxnSpPr>
                <p:cNvPr id="201" name="直接连接符 200"/>
                <p:cNvCxnSpPr>
                  <a:stCxn id="176" idx="0"/>
                </p:cNvCxnSpPr>
                <p:nvPr/>
              </p:nvCxnSpPr>
              <p:spPr>
                <a:xfrm flipV="1">
                  <a:off x="1040653" y="2757916"/>
                  <a:ext cx="0" cy="157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直接连接符 201"/>
                <p:cNvCxnSpPr/>
                <p:nvPr/>
              </p:nvCxnSpPr>
              <p:spPr>
                <a:xfrm flipV="1">
                  <a:off x="2488452" y="2757916"/>
                  <a:ext cx="0" cy="157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接连接符 203"/>
                <p:cNvCxnSpPr/>
                <p:nvPr/>
              </p:nvCxnSpPr>
              <p:spPr>
                <a:xfrm>
                  <a:off x="1040653" y="2757916"/>
                  <a:ext cx="1450696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5" name="文本框 264"/>
            <p:cNvSpPr txBox="1"/>
            <p:nvPr/>
          </p:nvSpPr>
          <p:spPr>
            <a:xfrm>
              <a:off x="957392" y="3477288"/>
              <a:ext cx="13048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/>
                <a:t>Cuckoo </a:t>
              </a:r>
            </a:p>
            <a:p>
              <a:pPr algn="ctr"/>
              <a:r>
                <a:rPr lang="en-US" altLang="zh-CN" sz="1600" dirty="0"/>
                <a:t>Hash Table</a:t>
              </a:r>
              <a:endParaRPr lang="zh-CN" altLang="en-US" sz="1600" dirty="0"/>
            </a:p>
          </p:txBody>
        </p:sp>
      </p:grpSp>
      <p:grpSp>
        <p:nvGrpSpPr>
          <p:cNvPr id="295" name="组合 294"/>
          <p:cNvGrpSpPr/>
          <p:nvPr/>
        </p:nvGrpSpPr>
        <p:grpSpPr>
          <a:xfrm>
            <a:off x="4504692" y="3186391"/>
            <a:ext cx="1875623" cy="1569636"/>
            <a:chOff x="4504692" y="3186391"/>
            <a:chExt cx="1875623" cy="1569636"/>
          </a:xfrm>
        </p:grpSpPr>
        <p:grpSp>
          <p:nvGrpSpPr>
            <p:cNvPr id="253" name="组合 252"/>
            <p:cNvGrpSpPr/>
            <p:nvPr/>
          </p:nvGrpSpPr>
          <p:grpSpPr>
            <a:xfrm>
              <a:off x="4504692" y="3186391"/>
              <a:ext cx="1875623" cy="1569636"/>
              <a:chOff x="4128803" y="2785335"/>
              <a:chExt cx="1875623" cy="1569636"/>
            </a:xfrm>
          </p:grpSpPr>
          <p:grpSp>
            <p:nvGrpSpPr>
              <p:cNvPr id="252" name="组合 251"/>
              <p:cNvGrpSpPr/>
              <p:nvPr/>
            </p:nvGrpSpPr>
            <p:grpSpPr>
              <a:xfrm>
                <a:off x="4128803" y="2927583"/>
                <a:ext cx="431826" cy="1423608"/>
                <a:chOff x="4128803" y="2927583"/>
                <a:chExt cx="431826" cy="1423608"/>
              </a:xfrm>
            </p:grpSpPr>
            <p:grpSp>
              <p:nvGrpSpPr>
                <p:cNvPr id="240" name="组合 239"/>
                <p:cNvGrpSpPr/>
                <p:nvPr/>
              </p:nvGrpSpPr>
              <p:grpSpPr>
                <a:xfrm>
                  <a:off x="4128803" y="3707457"/>
                  <a:ext cx="431826" cy="643734"/>
                  <a:chOff x="2981902" y="3175899"/>
                  <a:chExt cx="538164" cy="713988"/>
                </a:xfrm>
              </p:grpSpPr>
              <p:sp>
                <p:nvSpPr>
                  <p:cNvPr id="248" name="Rectangle 52"/>
                  <p:cNvSpPr/>
                  <p:nvPr/>
                </p:nvSpPr>
                <p:spPr>
                  <a:xfrm>
                    <a:off x="2981904" y="3175899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249" name="Rectangle 83"/>
                  <p:cNvSpPr/>
                  <p:nvPr/>
                </p:nvSpPr>
                <p:spPr>
                  <a:xfrm>
                    <a:off x="2981902" y="3413895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250" name="Rectangle 90"/>
                  <p:cNvSpPr/>
                  <p:nvPr/>
                </p:nvSpPr>
                <p:spPr>
                  <a:xfrm>
                    <a:off x="2981904" y="3651891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</p:grpSp>
            <p:grpSp>
              <p:nvGrpSpPr>
                <p:cNvPr id="242" name="组合 241"/>
                <p:cNvGrpSpPr/>
                <p:nvPr/>
              </p:nvGrpSpPr>
              <p:grpSpPr>
                <a:xfrm>
                  <a:off x="4191633" y="2927583"/>
                  <a:ext cx="306166" cy="779874"/>
                  <a:chOff x="887569" y="2920004"/>
                  <a:chExt cx="306167" cy="864988"/>
                </a:xfrm>
              </p:grpSpPr>
              <p:sp>
                <p:nvSpPr>
                  <p:cNvPr id="243" name="椭圆 242"/>
                  <p:cNvSpPr/>
                  <p:nvPr/>
                </p:nvSpPr>
                <p:spPr>
                  <a:xfrm>
                    <a:off x="887569" y="2920004"/>
                    <a:ext cx="306167" cy="286425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/>
                      <a:t>H</a:t>
                    </a:r>
                    <a:endParaRPr lang="zh-CN" altLang="en-US" dirty="0"/>
                  </a:p>
                </p:txBody>
              </p:sp>
              <p:cxnSp>
                <p:nvCxnSpPr>
                  <p:cNvPr id="244" name="直接箭头连接符 243"/>
                  <p:cNvCxnSpPr>
                    <a:stCxn id="243" idx="4"/>
                    <a:endCxn id="248" idx="0"/>
                  </p:cNvCxnSpPr>
                  <p:nvPr/>
                </p:nvCxnSpPr>
                <p:spPr>
                  <a:xfrm>
                    <a:off x="1040653" y="3206429"/>
                    <a:ext cx="1" cy="578563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51" name="组合 250"/>
              <p:cNvGrpSpPr/>
              <p:nvPr/>
            </p:nvGrpSpPr>
            <p:grpSpPr>
              <a:xfrm>
                <a:off x="5572600" y="2927585"/>
                <a:ext cx="431826" cy="1427386"/>
                <a:chOff x="5572600" y="2927585"/>
                <a:chExt cx="431826" cy="1427386"/>
              </a:xfrm>
            </p:grpSpPr>
            <p:grpSp>
              <p:nvGrpSpPr>
                <p:cNvPr id="229" name="组合 228"/>
                <p:cNvGrpSpPr/>
                <p:nvPr/>
              </p:nvGrpSpPr>
              <p:grpSpPr>
                <a:xfrm>
                  <a:off x="5572600" y="3711237"/>
                  <a:ext cx="431826" cy="643734"/>
                  <a:chOff x="2981902" y="3175899"/>
                  <a:chExt cx="538164" cy="713988"/>
                </a:xfrm>
              </p:grpSpPr>
              <p:sp>
                <p:nvSpPr>
                  <p:cNvPr id="237" name="Rectangle 52"/>
                  <p:cNvSpPr/>
                  <p:nvPr/>
                </p:nvSpPr>
                <p:spPr>
                  <a:xfrm>
                    <a:off x="2981904" y="3175899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238" name="Rectangle 83"/>
                  <p:cNvSpPr/>
                  <p:nvPr/>
                </p:nvSpPr>
                <p:spPr>
                  <a:xfrm>
                    <a:off x="2981902" y="3413895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  <p:sp>
                <p:nvSpPr>
                  <p:cNvPr id="239" name="Rectangle 90"/>
                  <p:cNvSpPr/>
                  <p:nvPr/>
                </p:nvSpPr>
                <p:spPr>
                  <a:xfrm>
                    <a:off x="2981904" y="3651891"/>
                    <a:ext cx="538162" cy="237996"/>
                  </a:xfrm>
                  <a:prstGeom prst="rect">
                    <a:avLst/>
                  </a:prstGeom>
                  <a:solidFill>
                    <a:srgbClr val="92C6FF"/>
                  </a:solidFill>
                  <a:ln w="12700"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r>
                      <a:rPr lang="en-CA" sz="1400" dirty="0" err="1">
                        <a:solidFill>
                          <a:prstClr val="black"/>
                        </a:solidFill>
                        <a:latin typeface="PT Sans Narrow"/>
                      </a:rPr>
                      <a:t>ts</a:t>
                    </a:r>
                    <a:endParaRPr lang="en-CA" sz="1400" dirty="0">
                      <a:solidFill>
                        <a:prstClr val="black"/>
                      </a:solidFill>
                      <a:latin typeface="PT Sans Narrow"/>
                    </a:endParaRPr>
                  </a:p>
                </p:txBody>
              </p:sp>
            </p:grpSp>
            <p:grpSp>
              <p:nvGrpSpPr>
                <p:cNvPr id="231" name="组合 230"/>
                <p:cNvGrpSpPr/>
                <p:nvPr/>
              </p:nvGrpSpPr>
              <p:grpSpPr>
                <a:xfrm>
                  <a:off x="5642328" y="2927585"/>
                  <a:ext cx="306166" cy="783655"/>
                  <a:chOff x="887569" y="2920004"/>
                  <a:chExt cx="306167" cy="869181"/>
                </a:xfrm>
              </p:grpSpPr>
              <p:sp>
                <p:nvSpPr>
                  <p:cNvPr id="232" name="椭圆 231"/>
                  <p:cNvSpPr/>
                  <p:nvPr/>
                </p:nvSpPr>
                <p:spPr>
                  <a:xfrm>
                    <a:off x="887569" y="2920004"/>
                    <a:ext cx="306167" cy="286425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altLang="zh-CN" dirty="0"/>
                      <a:t>H</a:t>
                    </a:r>
                    <a:endParaRPr lang="zh-CN" altLang="en-US" dirty="0"/>
                  </a:p>
                </p:txBody>
              </p:sp>
              <p:cxnSp>
                <p:nvCxnSpPr>
                  <p:cNvPr id="233" name="直接箭头连接符 232"/>
                  <p:cNvCxnSpPr>
                    <a:stCxn id="232" idx="4"/>
                    <a:endCxn id="237" idx="0"/>
                  </p:cNvCxnSpPr>
                  <p:nvPr/>
                </p:nvCxnSpPr>
                <p:spPr>
                  <a:xfrm flipH="1">
                    <a:off x="1033755" y="3206429"/>
                    <a:ext cx="6897" cy="582756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24" name="直接连接符 223"/>
              <p:cNvCxnSpPr/>
              <p:nvPr/>
            </p:nvCxnSpPr>
            <p:spPr>
              <a:xfrm flipV="1">
                <a:off x="4854411" y="4028211"/>
                <a:ext cx="442913" cy="1113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25" name="组合 224"/>
              <p:cNvGrpSpPr/>
              <p:nvPr/>
            </p:nvGrpSpPr>
            <p:grpSpPr>
              <a:xfrm>
                <a:off x="4344717" y="2785335"/>
                <a:ext cx="1450695" cy="142253"/>
                <a:chOff x="1040653" y="2762233"/>
                <a:chExt cx="1450696" cy="157778"/>
              </a:xfrm>
            </p:grpSpPr>
            <p:cxnSp>
              <p:nvCxnSpPr>
                <p:cNvPr id="226" name="直接连接符 225"/>
                <p:cNvCxnSpPr>
                  <a:stCxn id="243" idx="0"/>
                </p:cNvCxnSpPr>
                <p:nvPr/>
              </p:nvCxnSpPr>
              <p:spPr>
                <a:xfrm flipV="1">
                  <a:off x="1040653" y="2762240"/>
                  <a:ext cx="0" cy="157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直接连接符 226"/>
                <p:cNvCxnSpPr/>
                <p:nvPr/>
              </p:nvCxnSpPr>
              <p:spPr>
                <a:xfrm flipV="1">
                  <a:off x="2488452" y="2762233"/>
                  <a:ext cx="0" cy="1577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直接连接符 227"/>
                <p:cNvCxnSpPr/>
                <p:nvPr/>
              </p:nvCxnSpPr>
              <p:spPr>
                <a:xfrm>
                  <a:off x="1040653" y="2762233"/>
                  <a:ext cx="1450696" cy="0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6" name="文本框 265"/>
            <p:cNvSpPr txBox="1"/>
            <p:nvPr/>
          </p:nvSpPr>
          <p:spPr>
            <a:xfrm>
              <a:off x="4797075" y="3477288"/>
              <a:ext cx="130488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/>
                <a:t>Timestamp</a:t>
              </a:r>
            </a:p>
            <a:p>
              <a:pPr algn="ctr"/>
              <a:r>
                <a:rPr lang="en-US" altLang="zh-CN" sz="1600" dirty="0"/>
                <a:t>Bloom Filter</a:t>
              </a:r>
            </a:p>
          </p:txBody>
        </p:sp>
      </p:grpSp>
      <p:sp>
        <p:nvSpPr>
          <p:cNvPr id="267" name="文本框 266"/>
          <p:cNvSpPr txBox="1"/>
          <p:nvPr/>
        </p:nvSpPr>
        <p:spPr>
          <a:xfrm>
            <a:off x="3989663" y="2627430"/>
            <a:ext cx="2810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safe to extend timestamp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pSp>
        <p:nvGrpSpPr>
          <p:cNvPr id="293" name="组合 292"/>
          <p:cNvGrpSpPr/>
          <p:nvPr/>
        </p:nvGrpSpPr>
        <p:grpSpPr>
          <a:xfrm>
            <a:off x="2328544" y="3052116"/>
            <a:ext cx="2390553" cy="269944"/>
            <a:chOff x="2328544" y="2774716"/>
            <a:chExt cx="2390553" cy="269944"/>
          </a:xfrm>
        </p:grpSpPr>
        <p:sp>
          <p:nvSpPr>
            <p:cNvPr id="280" name="矩形 279"/>
            <p:cNvSpPr/>
            <p:nvPr/>
          </p:nvSpPr>
          <p:spPr>
            <a:xfrm>
              <a:off x="3130807" y="2774716"/>
              <a:ext cx="783135" cy="26994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/>
                <a:t>addr</a:t>
              </a:r>
              <a:endParaRPr lang="zh-CN" altLang="en-US" dirty="0"/>
            </a:p>
          </p:txBody>
        </p:sp>
        <p:cxnSp>
          <p:nvCxnSpPr>
            <p:cNvPr id="287" name="直接连接符 286"/>
            <p:cNvCxnSpPr>
              <a:endCxn id="280" idx="1"/>
            </p:cNvCxnSpPr>
            <p:nvPr/>
          </p:nvCxnSpPr>
          <p:spPr>
            <a:xfrm>
              <a:off x="2328544" y="2905092"/>
              <a:ext cx="802263" cy="4596"/>
            </a:xfrm>
            <a:prstGeom prst="line">
              <a:avLst/>
            </a:prstGeom>
            <a:ln>
              <a:headEnd type="arrow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2" name="直接连接符 291"/>
            <p:cNvCxnSpPr/>
            <p:nvPr/>
          </p:nvCxnSpPr>
          <p:spPr>
            <a:xfrm>
              <a:off x="3916834" y="2904150"/>
              <a:ext cx="802263" cy="4596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4" name="文本框 113"/>
          <p:cNvSpPr txBox="1"/>
          <p:nvPr/>
        </p:nvSpPr>
        <p:spPr>
          <a:xfrm>
            <a:off x="4616469" y="1410259"/>
            <a:ext cx="2241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implement a structure accessed by TX only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6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" dur="indefinite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  <p:bldP spid="267" grpId="0"/>
      <p:bldP spid="1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Benchmarks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27219" y="1271972"/>
            <a:ext cx="3452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HT_H: hash table high contention</a:t>
            </a:r>
            <a:endParaRPr lang="zh-CN" altLang="en-US" b="1" dirty="0"/>
          </a:p>
        </p:txBody>
      </p:sp>
      <p:sp>
        <p:nvSpPr>
          <p:cNvPr id="34" name="文本框 33"/>
          <p:cNvSpPr txBox="1"/>
          <p:nvPr/>
        </p:nvSpPr>
        <p:spPr>
          <a:xfrm>
            <a:off x="727219" y="1647643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HT_M: hash table medium contention</a:t>
            </a:r>
            <a:endParaRPr lang="zh-CN" altLang="en-US" b="1" dirty="0"/>
          </a:p>
        </p:txBody>
      </p:sp>
      <p:sp>
        <p:nvSpPr>
          <p:cNvPr id="35" name="文本框 34"/>
          <p:cNvSpPr txBox="1"/>
          <p:nvPr/>
        </p:nvSpPr>
        <p:spPr>
          <a:xfrm>
            <a:off x="727219" y="2016975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HT_L: hash table low contention</a:t>
            </a:r>
            <a:endParaRPr lang="zh-CN" altLang="en-US" b="1" dirty="0"/>
          </a:p>
        </p:txBody>
      </p:sp>
      <p:sp>
        <p:nvSpPr>
          <p:cNvPr id="36" name="文本框 35"/>
          <p:cNvSpPr txBox="1"/>
          <p:nvPr/>
        </p:nvSpPr>
        <p:spPr>
          <a:xfrm>
            <a:off x="727215" y="2384934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ATM: bank account, parallel funds transfer</a:t>
            </a:r>
            <a:endParaRPr lang="zh-CN" altLang="en-US" b="1" dirty="0"/>
          </a:p>
        </p:txBody>
      </p:sp>
      <p:sp>
        <p:nvSpPr>
          <p:cNvPr id="37" name="文本框 36"/>
          <p:cNvSpPr txBox="1"/>
          <p:nvPr/>
        </p:nvSpPr>
        <p:spPr>
          <a:xfrm>
            <a:off x="727211" y="2750774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CL: cloth physics</a:t>
            </a:r>
            <a:endParaRPr lang="zh-CN" altLang="en-US" b="1" dirty="0"/>
          </a:p>
        </p:txBody>
      </p:sp>
      <p:sp>
        <p:nvSpPr>
          <p:cNvPr id="38" name="文本框 37"/>
          <p:cNvSpPr txBox="1"/>
          <p:nvPr/>
        </p:nvSpPr>
        <p:spPr>
          <a:xfrm>
            <a:off x="727219" y="3115241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/>
              <a:t>CLto</a:t>
            </a:r>
            <a:r>
              <a:rPr lang="en-US" altLang="zh-CN" b="1" dirty="0"/>
              <a:t>: </a:t>
            </a:r>
            <a:r>
              <a:rPr lang="en-US" altLang="zh-CN" b="1" dirty="0" err="1"/>
              <a:t>tx</a:t>
            </a:r>
            <a:r>
              <a:rPr lang="en-US" altLang="zh-CN" b="1" dirty="0"/>
              <a:t>-optimized cloth physics</a:t>
            </a:r>
            <a:endParaRPr lang="zh-CN" altLang="en-US" b="1" dirty="0"/>
          </a:p>
        </p:txBody>
      </p:sp>
      <p:sp>
        <p:nvSpPr>
          <p:cNvPr id="39" name="文本框 38"/>
          <p:cNvSpPr txBox="1"/>
          <p:nvPr/>
        </p:nvSpPr>
        <p:spPr>
          <a:xfrm>
            <a:off x="727219" y="3481081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BH: build an octree</a:t>
            </a:r>
            <a:endParaRPr lang="zh-CN" altLang="en-US" b="1" dirty="0"/>
          </a:p>
        </p:txBody>
      </p:sp>
      <p:sp>
        <p:nvSpPr>
          <p:cNvPr id="40" name="文本框 39"/>
          <p:cNvSpPr txBox="1"/>
          <p:nvPr/>
        </p:nvSpPr>
        <p:spPr>
          <a:xfrm>
            <a:off x="727219" y="3853905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CC: image segmentation</a:t>
            </a:r>
            <a:endParaRPr lang="zh-CN" altLang="en-US" b="1" dirty="0"/>
          </a:p>
        </p:txBody>
      </p:sp>
      <p:sp>
        <p:nvSpPr>
          <p:cNvPr id="41" name="文本框 40"/>
          <p:cNvSpPr txBox="1"/>
          <p:nvPr/>
        </p:nvSpPr>
        <p:spPr>
          <a:xfrm>
            <a:off x="727216" y="4225083"/>
            <a:ext cx="4530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AP: data mining</a:t>
            </a:r>
            <a:endParaRPr lang="zh-CN" altLang="en-US" b="1" dirty="0"/>
          </a:p>
        </p:txBody>
      </p:sp>
      <p:grpSp>
        <p:nvGrpSpPr>
          <p:cNvPr id="45" name="组合 44"/>
          <p:cNvGrpSpPr/>
          <p:nvPr/>
        </p:nvGrpSpPr>
        <p:grpSpPr>
          <a:xfrm>
            <a:off x="471488" y="1271972"/>
            <a:ext cx="6386512" cy="745003"/>
            <a:chOff x="471488" y="1271972"/>
            <a:chExt cx="6386512" cy="745003"/>
          </a:xfrm>
        </p:grpSpPr>
        <p:sp>
          <p:nvSpPr>
            <p:cNvPr id="18" name="矩形 17"/>
            <p:cNvSpPr/>
            <p:nvPr/>
          </p:nvSpPr>
          <p:spPr>
            <a:xfrm>
              <a:off x="471488" y="1271972"/>
              <a:ext cx="4356243" cy="74500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4827731" y="1447588"/>
              <a:ext cx="20302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FF0000"/>
                  </a:solidFill>
                </a:rPr>
                <a:t>high contention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471488" y="2761937"/>
            <a:ext cx="6386511" cy="745003"/>
            <a:chOff x="471488" y="2761937"/>
            <a:chExt cx="6386511" cy="745003"/>
          </a:xfrm>
        </p:grpSpPr>
        <p:sp>
          <p:nvSpPr>
            <p:cNvPr id="42" name="矩形 41"/>
            <p:cNvSpPr/>
            <p:nvPr/>
          </p:nvSpPr>
          <p:spPr>
            <a:xfrm>
              <a:off x="471488" y="2761937"/>
              <a:ext cx="4356243" cy="745003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4827730" y="2937553"/>
              <a:ext cx="20302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>
                  <a:solidFill>
                    <a:srgbClr val="FF0000"/>
                  </a:solidFill>
                </a:rPr>
                <a:t>high contention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301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Overall Performance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232059" y="1326561"/>
            <a:ext cx="354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1.2X better than best prior GPU TM</a:t>
            </a:r>
          </a:p>
          <a:p>
            <a:endParaRPr lang="en-US" altLang="zh-CN" sz="2400" b="1" dirty="0"/>
          </a:p>
          <a:p>
            <a:r>
              <a:rPr lang="en-US" altLang="zh-CN" sz="2400" b="1" dirty="0"/>
              <a:t>93% FG-Lock </a:t>
            </a:r>
            <a:r>
              <a:rPr lang="en-US" altLang="zh-CN" sz="2400" b="1" dirty="0" err="1"/>
              <a:t>Perf</a:t>
            </a:r>
            <a:r>
              <a:rPr lang="en-US" altLang="zh-CN" sz="2400" b="1" dirty="0"/>
              <a:t>.</a:t>
            </a:r>
            <a:endParaRPr lang="zh-CN" altLang="en-US" sz="2400" b="1" dirty="0"/>
          </a:p>
        </p:txBody>
      </p:sp>
      <p:grpSp>
        <p:nvGrpSpPr>
          <p:cNvPr id="2" name="组合 1"/>
          <p:cNvGrpSpPr/>
          <p:nvPr/>
        </p:nvGrpSpPr>
        <p:grpSpPr>
          <a:xfrm>
            <a:off x="626146" y="1218412"/>
            <a:ext cx="2173369" cy="3281956"/>
            <a:chOff x="626146" y="930732"/>
            <a:chExt cx="2173369" cy="3281956"/>
          </a:xfrm>
        </p:grpSpPr>
        <p:grpSp>
          <p:nvGrpSpPr>
            <p:cNvPr id="7" name="组合 6"/>
            <p:cNvGrpSpPr/>
            <p:nvPr/>
          </p:nvGrpSpPr>
          <p:grpSpPr>
            <a:xfrm>
              <a:off x="626146" y="930732"/>
              <a:ext cx="2173369" cy="3281956"/>
              <a:chOff x="948470" y="-581727"/>
              <a:chExt cx="2555014" cy="4890756"/>
            </a:xfrm>
          </p:grpSpPr>
          <p:cxnSp>
            <p:nvCxnSpPr>
              <p:cNvPr id="19" name="直接箭头连接符 18"/>
              <p:cNvCxnSpPr/>
              <p:nvPr/>
            </p:nvCxnSpPr>
            <p:spPr>
              <a:xfrm>
                <a:off x="1694292" y="4003579"/>
                <a:ext cx="1809192" cy="0"/>
              </a:xfrm>
              <a:prstGeom prst="straightConnector1">
                <a:avLst/>
              </a:prstGeom>
              <a:ln w="28575"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 flipH="1" flipV="1">
                <a:off x="1693345" y="-276280"/>
                <a:ext cx="948" cy="4279862"/>
              </a:xfrm>
              <a:prstGeom prst="line">
                <a:avLst/>
              </a:prstGeom>
              <a:ln w="28575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/>
              <p:nvPr/>
            </p:nvCxnSpPr>
            <p:spPr>
              <a:xfrm flipV="1">
                <a:off x="1694292" y="2930176"/>
                <a:ext cx="1809192" cy="6999"/>
              </a:xfrm>
              <a:prstGeom prst="straightConnector1">
                <a:avLst/>
              </a:prstGeom>
              <a:ln w="12700">
                <a:prstDash val="sysDash"/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/>
              <p:cNvCxnSpPr/>
              <p:nvPr/>
            </p:nvCxnSpPr>
            <p:spPr>
              <a:xfrm>
                <a:off x="1694292" y="1866385"/>
                <a:ext cx="1809192" cy="0"/>
              </a:xfrm>
              <a:prstGeom prst="straightConnector1">
                <a:avLst/>
              </a:prstGeom>
              <a:ln w="12700">
                <a:prstDash val="sysDash"/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/>
              <p:nvPr/>
            </p:nvCxnSpPr>
            <p:spPr>
              <a:xfrm>
                <a:off x="1694291" y="807193"/>
                <a:ext cx="1809193" cy="0"/>
              </a:xfrm>
              <a:prstGeom prst="straightConnector1">
                <a:avLst/>
              </a:prstGeom>
              <a:ln w="12700">
                <a:prstDash val="sysDash"/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/>
              <p:nvPr/>
            </p:nvCxnSpPr>
            <p:spPr>
              <a:xfrm flipV="1">
                <a:off x="1694290" y="-283606"/>
                <a:ext cx="1809194" cy="7326"/>
              </a:xfrm>
              <a:prstGeom prst="straightConnector1">
                <a:avLst/>
              </a:prstGeom>
              <a:ln w="12700">
                <a:prstDash val="sysDash"/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文本框 25"/>
              <p:cNvSpPr txBox="1"/>
              <p:nvPr/>
            </p:nvSpPr>
            <p:spPr>
              <a:xfrm>
                <a:off x="1087641" y="3712787"/>
                <a:ext cx="605230" cy="596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0.0</a:t>
                </a:r>
                <a:endParaRPr lang="zh-CN" altLang="en-US" sz="2000" dirty="0"/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963302" y="2639054"/>
                <a:ext cx="854853" cy="596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0.25</a:t>
                </a:r>
                <a:endParaRPr lang="zh-CN" altLang="en-US" sz="2000" dirty="0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061855" y="1568263"/>
                <a:ext cx="605230" cy="596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0.5</a:t>
                </a:r>
                <a:endParaRPr lang="zh-CN" altLang="en-US" sz="2000" dirty="0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948470" y="501860"/>
                <a:ext cx="832000" cy="596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0.75</a:t>
                </a:r>
                <a:endParaRPr lang="zh-CN" altLang="en-US" sz="2000" dirty="0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088115" y="-581727"/>
                <a:ext cx="605230" cy="596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dirty="0"/>
                  <a:t>1.0</a:t>
                </a:r>
                <a:endParaRPr lang="zh-CN" altLang="en-US" sz="2000" dirty="0"/>
              </a:p>
            </p:txBody>
          </p:sp>
        </p:grpSp>
        <p:sp>
          <p:nvSpPr>
            <p:cNvPr id="17" name="矩形 16"/>
            <p:cNvSpPr/>
            <p:nvPr/>
          </p:nvSpPr>
          <p:spPr>
            <a:xfrm rot="16200000">
              <a:off x="282758" y="2415980"/>
              <a:ext cx="2876923" cy="306536"/>
            </a:xfrm>
            <a:prstGeom prst="rect">
              <a:avLst/>
            </a:prstGeom>
            <a:solidFill>
              <a:srgbClr val="97F1AA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dirty="0"/>
                <a:t>FG-Lock</a:t>
              </a:r>
              <a:endParaRPr lang="zh-CN" altLang="en-US" sz="2000" dirty="0"/>
            </a:p>
          </p:txBody>
        </p:sp>
        <p:sp>
          <p:nvSpPr>
            <p:cNvPr id="15" name="矩形 14"/>
            <p:cNvSpPr/>
            <p:nvPr/>
          </p:nvSpPr>
          <p:spPr>
            <a:xfrm rot="16200000">
              <a:off x="968679" y="2803667"/>
              <a:ext cx="2112690" cy="301065"/>
            </a:xfrm>
            <a:prstGeom prst="rect">
              <a:avLst/>
            </a:prstGeom>
            <a:solidFill>
              <a:srgbClr val="FF9F9A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dirty="0"/>
                <a:t>Best prior GPU TM</a:t>
              </a:r>
              <a:endParaRPr lang="zh-CN" altLang="en-US" sz="2000" dirty="0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175556" y="1326561"/>
            <a:ext cx="450858" cy="2971662"/>
            <a:chOff x="2769961" y="-433644"/>
            <a:chExt cx="530030" cy="4428357"/>
          </a:xfrm>
        </p:grpSpPr>
        <p:sp>
          <p:nvSpPr>
            <p:cNvPr id="13" name="矩形 12"/>
            <p:cNvSpPr/>
            <p:nvPr/>
          </p:nvSpPr>
          <p:spPr>
            <a:xfrm rot="16200000">
              <a:off x="1014733" y="1899689"/>
              <a:ext cx="3850252" cy="339796"/>
            </a:xfrm>
            <a:prstGeom prst="rect">
              <a:avLst/>
            </a:prstGeom>
            <a:solidFill>
              <a:srgbClr val="92C6FF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dirty="0"/>
                <a:t>Our solution</a:t>
              </a:r>
              <a:endParaRPr lang="zh-CN" altLang="en-US" sz="2000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2924525" y="-433644"/>
              <a:ext cx="375466" cy="58886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 w="med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文本框 27"/>
          <p:cNvSpPr txBox="1"/>
          <p:nvPr/>
        </p:nvSpPr>
        <p:spPr>
          <a:xfrm>
            <a:off x="3232059" y="3249028"/>
            <a:ext cx="3750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high contention apps:</a:t>
            </a:r>
          </a:p>
          <a:p>
            <a:r>
              <a:rPr lang="en-US" altLang="zh-CN" sz="2400" b="1" dirty="0"/>
              <a:t>52% better than best</a:t>
            </a:r>
          </a:p>
          <a:p>
            <a:r>
              <a:rPr lang="en-US" altLang="zh-CN" sz="2400" b="1" dirty="0"/>
              <a:t>prior GPU TM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1964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Area and Power Cost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71488" y="1497247"/>
            <a:ext cx="569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simpler conflict detection hardware</a:t>
            </a:r>
            <a:endParaRPr lang="zh-CN" altLang="en-US" sz="2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471488" y="2250586"/>
            <a:ext cx="569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only send write log to LLC for committing</a:t>
            </a:r>
            <a:endParaRPr lang="zh-CN" altLang="en-US" sz="24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0" y="3003925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FF0000"/>
                </a:solidFill>
              </a:rPr>
              <a:t>vs. best prior GPU TM: </a:t>
            </a:r>
          </a:p>
          <a:p>
            <a:pPr algn="ctr"/>
            <a:r>
              <a:rPr lang="en-US" altLang="zh-CN" sz="2400" b="1" dirty="0">
                <a:solidFill>
                  <a:srgbClr val="FF0000"/>
                </a:solidFill>
              </a:rPr>
              <a:t>3.6X lower area cost     2.2X lower power cost</a:t>
            </a:r>
          </a:p>
        </p:txBody>
      </p:sp>
    </p:spTree>
    <p:extLst>
      <p:ext uri="{BB962C8B-B14F-4D97-AF65-F5344CB8AC3E}">
        <p14:creationId xmlns:p14="http://schemas.microsoft.com/office/powerpoint/2010/main" val="4751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1488" y="1268017"/>
            <a:ext cx="591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GPU favors eager conflict detection</a:t>
            </a:r>
            <a:endParaRPr lang="zh-CN" altLang="en-US" sz="2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471488" y="1729682"/>
            <a:ext cx="591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logical timestamp based eager conflict detection mechanism for GPU</a:t>
            </a:r>
            <a:endParaRPr lang="zh-CN" altLang="en-US" sz="24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471488" y="2560679"/>
            <a:ext cx="591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1.2X faster than best prior GPU TM, capture 93% FG-Lock </a:t>
            </a:r>
            <a:r>
              <a:rPr lang="en-US" altLang="zh-CN" sz="2400" b="1" dirty="0" err="1"/>
              <a:t>perf</a:t>
            </a:r>
            <a:r>
              <a:rPr lang="en-US" altLang="zh-CN" sz="2400" b="1" dirty="0"/>
              <a:t>.</a:t>
            </a:r>
            <a:endParaRPr lang="zh-CN" altLang="en-US" sz="2400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71488" y="3391676"/>
            <a:ext cx="591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vs. best prior GPU TM, 3.6X lower area cost, 2.2X lower power cost</a:t>
            </a:r>
            <a:endParaRPr lang="zh-CN" altLang="en-US" sz="2400" b="1" dirty="0"/>
          </a:p>
        </p:txBody>
      </p:sp>
      <p:sp>
        <p:nvSpPr>
          <p:cNvPr id="2" name="文本框 1"/>
          <p:cNvSpPr txBox="1"/>
          <p:nvPr/>
        </p:nvSpPr>
        <p:spPr>
          <a:xfrm>
            <a:off x="2463229" y="4276175"/>
            <a:ext cx="19315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zh-CN" sz="3300" b="1" dirty="0">
                <a:solidFill>
                  <a:srgbClr val="9F2936"/>
                </a:solidFill>
                <a:latin typeface="PT Sans Narrow"/>
              </a:rPr>
              <a:t>Questions?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02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Motivation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471488" y="1273543"/>
            <a:ext cx="3234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j-lt"/>
                <a:ea typeface="+mj-ea"/>
                <a:cs typeface="+mj-cs"/>
              </a:rPr>
              <a:t>10,000+ concurrent</a:t>
            </a:r>
          </a:p>
          <a:p>
            <a:r>
              <a:rPr lang="en-US" altLang="zh-CN" sz="2400" b="1" dirty="0">
                <a:latin typeface="+mj-lt"/>
                <a:ea typeface="+mj-ea"/>
                <a:cs typeface="+mj-cs"/>
              </a:rPr>
              <a:t>threads in GPU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487652" y="2347477"/>
            <a:ext cx="26596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j-lt"/>
                <a:ea typeface="+mj-ea"/>
                <a:cs typeface="+mj-cs"/>
              </a:rPr>
              <a:t>more likely to be</a:t>
            </a:r>
          </a:p>
          <a:p>
            <a:r>
              <a:rPr lang="en-US" altLang="zh-CN" sz="2400" b="1" dirty="0">
                <a:latin typeface="+mj-lt"/>
                <a:ea typeface="+mj-ea"/>
                <a:cs typeface="+mj-cs"/>
              </a:rPr>
              <a:t>dead-locked than CPU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71488" y="3421412"/>
            <a:ext cx="2675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+mj-lt"/>
                <a:ea typeface="+mj-ea"/>
                <a:cs typeface="+mj-cs"/>
              </a:rPr>
              <a:t>transactional memory</a:t>
            </a:r>
          </a:p>
          <a:p>
            <a:r>
              <a:rPr lang="en-US" altLang="zh-CN" sz="2400" b="1" dirty="0">
                <a:latin typeface="+mj-lt"/>
                <a:ea typeface="+mj-ea"/>
                <a:cs typeface="+mj-cs"/>
              </a:rPr>
              <a:t>is deadlock-free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3209647" y="1472859"/>
            <a:ext cx="3571297" cy="2580235"/>
            <a:chOff x="2413393" y="2063686"/>
            <a:chExt cx="3963598" cy="2580235"/>
          </a:xfrm>
        </p:grpSpPr>
        <p:grpSp>
          <p:nvGrpSpPr>
            <p:cNvPr id="63" name="组合 62"/>
            <p:cNvGrpSpPr/>
            <p:nvPr/>
          </p:nvGrpSpPr>
          <p:grpSpPr>
            <a:xfrm>
              <a:off x="2413394" y="2063686"/>
              <a:ext cx="3451531" cy="2580235"/>
              <a:chOff x="2413394" y="2063686"/>
              <a:chExt cx="3451531" cy="2580235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2413394" y="2667537"/>
                <a:ext cx="2877146" cy="496253"/>
              </a:xfrm>
              <a:prstGeom prst="rect">
                <a:avLst/>
              </a:prstGeom>
              <a:solidFill>
                <a:srgbClr val="92C6FF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zh-CN" sz="1600" dirty="0"/>
                  <a:t>FG-Lock</a:t>
                </a:r>
                <a:endParaRPr lang="zh-CN" altLang="en-US" sz="1600" dirty="0"/>
              </a:p>
            </p:txBody>
          </p:sp>
          <p:grpSp>
            <p:nvGrpSpPr>
              <p:cNvPr id="72" name="组合 71"/>
              <p:cNvGrpSpPr/>
              <p:nvPr/>
            </p:nvGrpSpPr>
            <p:grpSpPr>
              <a:xfrm>
                <a:off x="2413394" y="2063686"/>
                <a:ext cx="3451531" cy="2580235"/>
                <a:chOff x="2413394" y="2063686"/>
                <a:chExt cx="3451531" cy="2580235"/>
              </a:xfrm>
            </p:grpSpPr>
            <p:grpSp>
              <p:nvGrpSpPr>
                <p:cNvPr id="73" name="组合 72"/>
                <p:cNvGrpSpPr/>
                <p:nvPr/>
              </p:nvGrpSpPr>
              <p:grpSpPr>
                <a:xfrm>
                  <a:off x="2413394" y="2448725"/>
                  <a:ext cx="3390472" cy="2195196"/>
                  <a:chOff x="2460840" y="2654205"/>
                  <a:chExt cx="3390472" cy="2195196"/>
                </a:xfrm>
              </p:grpSpPr>
              <p:cxnSp>
                <p:nvCxnSpPr>
                  <p:cNvPr id="75" name="直接箭头连接符 74"/>
                  <p:cNvCxnSpPr/>
                  <p:nvPr/>
                </p:nvCxnSpPr>
                <p:spPr>
                  <a:xfrm>
                    <a:off x="2460840" y="2659345"/>
                    <a:ext cx="3390472" cy="0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直接箭头连接符 75"/>
                  <p:cNvCxnSpPr/>
                  <p:nvPr/>
                </p:nvCxnSpPr>
                <p:spPr>
                  <a:xfrm flipH="1">
                    <a:off x="2460841" y="2654205"/>
                    <a:ext cx="1" cy="2195196"/>
                  </a:xfrm>
                  <a:prstGeom prst="straightConnector1">
                    <a:avLst/>
                  </a:prstGeom>
                  <a:ln>
                    <a:headEnd type="none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4" name="文本框 73"/>
                <p:cNvSpPr txBox="1"/>
                <p:nvPr/>
              </p:nvSpPr>
              <p:spPr>
                <a:xfrm>
                  <a:off x="5178934" y="2063686"/>
                  <a:ext cx="68599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 err="1"/>
                    <a:t>Perf</a:t>
                  </a:r>
                  <a:r>
                    <a:rPr lang="en-US" altLang="zh-CN" dirty="0"/>
                    <a:t>.</a:t>
                  </a:r>
                  <a:endParaRPr lang="zh-CN" altLang="en-US" dirty="0"/>
                </a:p>
              </p:txBody>
            </p:sp>
          </p:grpSp>
        </p:grpSp>
        <p:grpSp>
          <p:nvGrpSpPr>
            <p:cNvPr id="64" name="组合 63"/>
            <p:cNvGrpSpPr/>
            <p:nvPr/>
          </p:nvGrpSpPr>
          <p:grpSpPr>
            <a:xfrm>
              <a:off x="2413393" y="3163790"/>
              <a:ext cx="3963598" cy="633671"/>
              <a:chOff x="2413393" y="3163790"/>
              <a:chExt cx="3963598" cy="633671"/>
            </a:xfrm>
          </p:grpSpPr>
          <p:sp>
            <p:nvSpPr>
              <p:cNvPr id="65" name="矩形 64"/>
              <p:cNvSpPr/>
              <p:nvPr/>
            </p:nvSpPr>
            <p:spPr>
              <a:xfrm>
                <a:off x="2413393" y="3288186"/>
                <a:ext cx="2148351" cy="509275"/>
              </a:xfrm>
              <a:prstGeom prst="rect">
                <a:avLst/>
              </a:prstGeom>
              <a:solidFill>
                <a:srgbClr val="FF9F9A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zh-CN" sz="1600" dirty="0"/>
                  <a:t>best prior GPU TM</a:t>
                </a:r>
                <a:endParaRPr lang="zh-CN" altLang="en-US" sz="1600" dirty="0"/>
              </a:p>
            </p:txBody>
          </p:sp>
          <p:grpSp>
            <p:nvGrpSpPr>
              <p:cNvPr id="66" name="组合 65"/>
              <p:cNvGrpSpPr/>
              <p:nvPr/>
            </p:nvGrpSpPr>
            <p:grpSpPr>
              <a:xfrm>
                <a:off x="4561744" y="3163790"/>
                <a:ext cx="1815247" cy="633671"/>
                <a:chOff x="4561744" y="3163790"/>
                <a:chExt cx="1815247" cy="633671"/>
              </a:xfrm>
            </p:grpSpPr>
            <p:sp>
              <p:nvSpPr>
                <p:cNvPr id="67" name="文本框 66"/>
                <p:cNvSpPr txBox="1"/>
                <p:nvPr/>
              </p:nvSpPr>
              <p:spPr>
                <a:xfrm>
                  <a:off x="5496343" y="3240072"/>
                  <a:ext cx="88064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>
                      <a:solidFill>
                        <a:srgbClr val="FF0000"/>
                      </a:solidFill>
                    </a:rPr>
                    <a:t>26%</a:t>
                  </a:r>
                  <a:endParaRPr lang="zh-CN" altLang="en-US" sz="200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68" name="组合 67"/>
                <p:cNvGrpSpPr/>
                <p:nvPr/>
              </p:nvGrpSpPr>
              <p:grpSpPr>
                <a:xfrm>
                  <a:off x="4561744" y="3163790"/>
                  <a:ext cx="728796" cy="633671"/>
                  <a:chOff x="4561744" y="3163790"/>
                  <a:chExt cx="728796" cy="633671"/>
                </a:xfrm>
              </p:grpSpPr>
              <p:cxnSp>
                <p:nvCxnSpPr>
                  <p:cNvPr id="69" name="直接连接符 68"/>
                  <p:cNvCxnSpPr/>
                  <p:nvPr/>
                </p:nvCxnSpPr>
                <p:spPr>
                  <a:xfrm>
                    <a:off x="5290540" y="3163790"/>
                    <a:ext cx="0" cy="633671"/>
                  </a:xfrm>
                  <a:prstGeom prst="line">
                    <a:avLst/>
                  </a:prstGeom>
                  <a:ln w="19050">
                    <a:prstDash val="soli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直接箭头连接符 69"/>
                  <p:cNvCxnSpPr>
                    <a:stCxn id="65" idx="3"/>
                  </p:cNvCxnSpPr>
                  <p:nvPr/>
                </p:nvCxnSpPr>
                <p:spPr>
                  <a:xfrm flipV="1">
                    <a:off x="4561744" y="3542823"/>
                    <a:ext cx="728796" cy="1"/>
                  </a:xfrm>
                  <a:prstGeom prst="straightConnector1">
                    <a:avLst/>
                  </a:prstGeom>
                  <a:ln w="28575">
                    <a:headEnd type="arrow" w="med" len="med"/>
                    <a:tailEnd type="arrow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77" name="组合 76"/>
          <p:cNvGrpSpPr/>
          <p:nvPr/>
        </p:nvGrpSpPr>
        <p:grpSpPr>
          <a:xfrm>
            <a:off x="3209649" y="3045568"/>
            <a:ext cx="3416348" cy="818924"/>
            <a:chOff x="2413395" y="3636395"/>
            <a:chExt cx="3791628" cy="818924"/>
          </a:xfrm>
        </p:grpSpPr>
        <p:sp>
          <p:nvSpPr>
            <p:cNvPr id="78" name="矩形 77"/>
            <p:cNvSpPr/>
            <p:nvPr/>
          </p:nvSpPr>
          <p:spPr>
            <a:xfrm>
              <a:off x="2413395" y="3945393"/>
              <a:ext cx="2711055" cy="490905"/>
            </a:xfrm>
            <a:prstGeom prst="rect">
              <a:avLst/>
            </a:prstGeom>
            <a:solidFill>
              <a:srgbClr val="97F1AA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CN" sz="1600" dirty="0"/>
                <a:t>our solution</a:t>
              </a:r>
              <a:endParaRPr lang="zh-CN" altLang="en-US" sz="1600" dirty="0"/>
            </a:p>
          </p:txBody>
        </p:sp>
        <p:grpSp>
          <p:nvGrpSpPr>
            <p:cNvPr id="79" name="组合 78"/>
            <p:cNvGrpSpPr/>
            <p:nvPr/>
          </p:nvGrpSpPr>
          <p:grpSpPr>
            <a:xfrm>
              <a:off x="4881563" y="3636395"/>
              <a:ext cx="1323460" cy="818924"/>
              <a:chOff x="4881563" y="3636395"/>
              <a:chExt cx="1323460" cy="818924"/>
            </a:xfrm>
          </p:grpSpPr>
          <p:cxnSp>
            <p:nvCxnSpPr>
              <p:cNvPr id="80" name="直接箭头连接符 79"/>
              <p:cNvCxnSpPr/>
              <p:nvPr/>
            </p:nvCxnSpPr>
            <p:spPr>
              <a:xfrm>
                <a:off x="5864925" y="3636395"/>
                <a:ext cx="0" cy="461665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81" name="组合 80"/>
              <p:cNvGrpSpPr/>
              <p:nvPr/>
            </p:nvGrpSpPr>
            <p:grpSpPr>
              <a:xfrm>
                <a:off x="4881563" y="3769301"/>
                <a:ext cx="1323460" cy="686018"/>
                <a:chOff x="4881563" y="3769301"/>
                <a:chExt cx="1323460" cy="686018"/>
              </a:xfrm>
            </p:grpSpPr>
            <p:sp>
              <p:nvSpPr>
                <p:cNvPr id="82" name="文本框 81"/>
                <p:cNvSpPr txBox="1"/>
                <p:nvPr/>
              </p:nvSpPr>
              <p:spPr>
                <a:xfrm>
                  <a:off x="5566172" y="4046551"/>
                  <a:ext cx="6388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>
                      <a:solidFill>
                        <a:srgbClr val="FF0000"/>
                      </a:solidFill>
                    </a:rPr>
                    <a:t>7%</a:t>
                  </a:r>
                  <a:endParaRPr lang="zh-CN" altLang="en-US" sz="200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83" name="组合 82"/>
                <p:cNvGrpSpPr/>
                <p:nvPr/>
              </p:nvGrpSpPr>
              <p:grpSpPr>
                <a:xfrm>
                  <a:off x="4881563" y="3769301"/>
                  <a:ext cx="651864" cy="686018"/>
                  <a:chOff x="4881563" y="3769301"/>
                  <a:chExt cx="651864" cy="686018"/>
                </a:xfrm>
              </p:grpSpPr>
              <p:cxnSp>
                <p:nvCxnSpPr>
                  <p:cNvPr id="84" name="直接箭头连接符 83"/>
                  <p:cNvCxnSpPr>
                    <a:stCxn id="78" idx="3"/>
                  </p:cNvCxnSpPr>
                  <p:nvPr/>
                </p:nvCxnSpPr>
                <p:spPr>
                  <a:xfrm flipH="1" flipV="1">
                    <a:off x="4881563" y="4190845"/>
                    <a:ext cx="242887" cy="1"/>
                  </a:xfrm>
                  <a:prstGeom prst="straightConnector1">
                    <a:avLst/>
                  </a:prstGeom>
                  <a:ln w="28575">
                    <a:headEnd type="arrow" w="med" len="med"/>
                    <a:tailEnd type="none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接箭头连接符 84"/>
                  <p:cNvCxnSpPr/>
                  <p:nvPr/>
                </p:nvCxnSpPr>
                <p:spPr>
                  <a:xfrm flipH="1" flipV="1">
                    <a:off x="5290540" y="4190845"/>
                    <a:ext cx="242887" cy="1"/>
                  </a:xfrm>
                  <a:prstGeom prst="straightConnector1">
                    <a:avLst/>
                  </a:prstGeom>
                  <a:ln w="28575">
                    <a:headEnd type="none" w="med" len="med"/>
                    <a:tailEnd type="arrow" w="med" len="me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直接连接符 85"/>
                  <p:cNvCxnSpPr/>
                  <p:nvPr/>
                </p:nvCxnSpPr>
                <p:spPr>
                  <a:xfrm>
                    <a:off x="5290540" y="3769301"/>
                    <a:ext cx="0" cy="686018"/>
                  </a:xfrm>
                  <a:prstGeom prst="line">
                    <a:avLst/>
                  </a:prstGeom>
                  <a:ln w="19050">
                    <a:prstDash val="solid"/>
                  </a:ln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174873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TM?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71488" y="1268017"/>
            <a:ext cx="33904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done = false;</a:t>
            </a:r>
          </a:p>
          <a:p>
            <a:r>
              <a:rPr lang="en-US" altLang="zh-CN" sz="1400" dirty="0"/>
              <a:t>while (!done) {</a:t>
            </a:r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/>
              <a:t>            locks[inner] = 0;</a:t>
            </a:r>
          </a:p>
          <a:p>
            <a:r>
              <a:rPr lang="en-US" altLang="zh-CN" sz="1400" dirty="0"/>
              <a:t>            locks[outer] = 0;</a:t>
            </a:r>
          </a:p>
          <a:p>
            <a:r>
              <a:rPr lang="en-US" altLang="zh-CN" sz="1400" dirty="0"/>
              <a:t>            done = true;</a:t>
            </a:r>
          </a:p>
          <a:p>
            <a:r>
              <a:rPr lang="en-US" altLang="zh-CN" sz="1400" dirty="0"/>
              <a:t>        } else {</a:t>
            </a:r>
          </a:p>
          <a:p>
            <a:r>
              <a:rPr lang="en-US" altLang="zh-CN" sz="1400" dirty="0"/>
              <a:t>            locks[outer] = 0;</a:t>
            </a:r>
          </a:p>
          <a:p>
            <a:r>
              <a:rPr lang="en-US" altLang="zh-CN" sz="1400" dirty="0"/>
              <a:t>        }</a:t>
            </a:r>
          </a:p>
          <a:p>
            <a:r>
              <a:rPr lang="en-US" altLang="zh-CN" sz="1400" dirty="0"/>
              <a:t>    }</a:t>
            </a:r>
          </a:p>
          <a:p>
            <a:r>
              <a:rPr lang="en-US" altLang="zh-CN" sz="1400" dirty="0"/>
              <a:t>}</a:t>
            </a:r>
            <a:endParaRPr lang="zh-CN" altLang="en-US" sz="1400" dirty="0"/>
          </a:p>
        </p:txBody>
      </p:sp>
      <p:sp>
        <p:nvSpPr>
          <p:cNvPr id="65" name="文本框 64"/>
          <p:cNvSpPr txBox="1"/>
          <p:nvPr/>
        </p:nvSpPr>
        <p:spPr>
          <a:xfrm>
            <a:off x="4171306" y="1894057"/>
            <a:ext cx="22152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/>
              <a:t>txbegin</a:t>
            </a:r>
            <a:endParaRPr lang="en-US" altLang="zh-CN" sz="1400" dirty="0"/>
          </a:p>
          <a:p>
            <a:endParaRPr lang="en-US" altLang="zh-CN" sz="1400" dirty="0"/>
          </a:p>
          <a:p>
            <a:endParaRPr lang="en-US" altLang="zh-CN" sz="1400" dirty="0"/>
          </a:p>
          <a:p>
            <a:r>
              <a:rPr lang="en-US" altLang="zh-CN" sz="1400" dirty="0" err="1"/>
              <a:t>txcommit</a:t>
            </a:r>
            <a:endParaRPr lang="en-US" altLang="zh-CN" sz="1400" dirty="0"/>
          </a:p>
        </p:txBody>
      </p:sp>
      <p:sp>
        <p:nvSpPr>
          <p:cNvPr id="13" name="文本框 12"/>
          <p:cNvSpPr txBox="1"/>
          <p:nvPr/>
        </p:nvSpPr>
        <p:spPr>
          <a:xfrm>
            <a:off x="4171306" y="2112763"/>
            <a:ext cx="223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    accounts[</a:t>
            </a:r>
            <a:r>
              <a:rPr lang="en-US" altLang="zh-CN" sz="1400" b="1" dirty="0" err="1"/>
              <a:t>src</a:t>
            </a:r>
            <a:r>
              <a:rPr lang="en-US" altLang="zh-CN" sz="1400" b="1" dirty="0"/>
              <a:t>] -= amount;</a:t>
            </a:r>
          </a:p>
          <a:p>
            <a:r>
              <a:rPr lang="en-US" altLang="zh-CN" sz="1400" b="1" dirty="0"/>
              <a:t>    accounts[</a:t>
            </a:r>
            <a:r>
              <a:rPr lang="en-US" altLang="zh-CN" sz="1400" b="1" dirty="0" err="1"/>
              <a:t>dst</a:t>
            </a:r>
            <a:r>
              <a:rPr lang="en-US" altLang="zh-CN" sz="1400" b="1" dirty="0"/>
              <a:t>] += amount;</a:t>
            </a:r>
            <a:endParaRPr lang="zh-CN" altLang="en-US" sz="1400" b="1" dirty="0"/>
          </a:p>
        </p:txBody>
      </p:sp>
      <p:sp>
        <p:nvSpPr>
          <p:cNvPr id="68" name="文本框 67"/>
          <p:cNvSpPr txBox="1"/>
          <p:nvPr/>
        </p:nvSpPr>
        <p:spPr>
          <a:xfrm>
            <a:off x="869307" y="2116431"/>
            <a:ext cx="2300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    accounts[</a:t>
            </a:r>
            <a:r>
              <a:rPr lang="en-US" altLang="zh-CN" sz="1400" b="1" dirty="0" err="1"/>
              <a:t>src</a:t>
            </a:r>
            <a:r>
              <a:rPr lang="en-US" altLang="zh-CN" sz="1400" b="1" dirty="0"/>
              <a:t>] -= amount;</a:t>
            </a:r>
          </a:p>
          <a:p>
            <a:r>
              <a:rPr lang="en-US" altLang="zh-CN" sz="1400" b="1" dirty="0"/>
              <a:t>    accounts[</a:t>
            </a:r>
            <a:r>
              <a:rPr lang="en-US" altLang="zh-CN" sz="1400" b="1" dirty="0" err="1"/>
              <a:t>dst</a:t>
            </a:r>
            <a:r>
              <a:rPr lang="en-US" altLang="zh-CN" sz="1400" b="1" dirty="0"/>
              <a:t>] += amount;</a:t>
            </a:r>
            <a:endParaRPr lang="zh-CN" altLang="en-US" sz="1400" b="1" dirty="0"/>
          </a:p>
        </p:txBody>
      </p:sp>
      <p:sp>
        <p:nvSpPr>
          <p:cNvPr id="69" name="文本框 68"/>
          <p:cNvSpPr txBox="1"/>
          <p:nvPr/>
        </p:nvSpPr>
        <p:spPr>
          <a:xfrm>
            <a:off x="854443" y="2115051"/>
            <a:ext cx="2315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    accounts[</a:t>
            </a:r>
            <a:r>
              <a:rPr lang="en-US" altLang="zh-CN" sz="1400" dirty="0" err="1"/>
              <a:t>src</a:t>
            </a:r>
            <a:r>
              <a:rPr lang="en-US" altLang="zh-CN" sz="1400" dirty="0"/>
              <a:t>] -= amount;</a:t>
            </a:r>
          </a:p>
          <a:p>
            <a:r>
              <a:rPr lang="en-US" altLang="zh-CN" sz="1400" dirty="0"/>
              <a:t>    accounts[</a:t>
            </a:r>
            <a:r>
              <a:rPr lang="en-US" altLang="zh-CN" sz="1400" dirty="0" err="1"/>
              <a:t>dst</a:t>
            </a:r>
            <a:r>
              <a:rPr lang="en-US" altLang="zh-CN" sz="1400" dirty="0"/>
              <a:t>] += amount;</a:t>
            </a:r>
            <a:endParaRPr lang="zh-CN" altLang="en-US" sz="1400" dirty="0"/>
          </a:p>
        </p:txBody>
      </p:sp>
      <p:sp>
        <p:nvSpPr>
          <p:cNvPr id="70" name="文本框 69"/>
          <p:cNvSpPr txBox="1"/>
          <p:nvPr/>
        </p:nvSpPr>
        <p:spPr>
          <a:xfrm>
            <a:off x="465515" y="1692608"/>
            <a:ext cx="3560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1400" dirty="0"/>
              <a:t>    </a:t>
            </a:r>
            <a:r>
              <a:rPr lang="en-US" altLang="zh-CN" sz="1400" dirty="0">
                <a:solidFill>
                  <a:prstClr val="black"/>
                </a:solidFill>
              </a:rPr>
              <a:t>if (</a:t>
            </a:r>
            <a:r>
              <a:rPr lang="en-US" altLang="zh-CN" sz="1400" dirty="0" err="1">
                <a:solidFill>
                  <a:prstClr val="black"/>
                </a:solidFill>
              </a:rPr>
              <a:t>atomicCAS</a:t>
            </a:r>
            <a:r>
              <a:rPr lang="en-US" altLang="zh-CN" sz="1400" dirty="0">
                <a:solidFill>
                  <a:prstClr val="black"/>
                </a:solidFill>
              </a:rPr>
              <a:t>(&amp;locks[outer], 0, 1) == 0) {</a:t>
            </a:r>
          </a:p>
          <a:p>
            <a:pPr lvl="0"/>
            <a:r>
              <a:rPr lang="en-US" altLang="zh-CN" sz="1400" dirty="0">
                <a:solidFill>
                  <a:prstClr val="black"/>
                </a:solidFill>
              </a:rPr>
              <a:t>        if (</a:t>
            </a:r>
            <a:r>
              <a:rPr lang="en-US" altLang="zh-CN" sz="1400" dirty="0" err="1">
                <a:solidFill>
                  <a:prstClr val="black"/>
                </a:solidFill>
              </a:rPr>
              <a:t>atomicCAS</a:t>
            </a:r>
            <a:r>
              <a:rPr lang="en-US" altLang="zh-CN" sz="1400" dirty="0">
                <a:solidFill>
                  <a:prstClr val="black"/>
                </a:solidFill>
              </a:rPr>
              <a:t>(&amp;locks[inner], 0, 1) ==0) {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465599" y="1693267"/>
            <a:ext cx="361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1400" b="1" dirty="0"/>
              <a:t>    </a:t>
            </a:r>
            <a:r>
              <a:rPr lang="en-US" altLang="zh-CN" sz="1400" b="1" dirty="0">
                <a:solidFill>
                  <a:prstClr val="black"/>
                </a:solidFill>
              </a:rPr>
              <a:t>if (</a:t>
            </a:r>
            <a:r>
              <a:rPr lang="en-US" altLang="zh-CN" sz="1400" b="1" dirty="0" err="1">
                <a:solidFill>
                  <a:prstClr val="black"/>
                </a:solidFill>
              </a:rPr>
              <a:t>atomicCAS</a:t>
            </a:r>
            <a:r>
              <a:rPr lang="en-US" altLang="zh-CN" sz="1400" b="1" dirty="0">
                <a:solidFill>
                  <a:prstClr val="black"/>
                </a:solidFill>
              </a:rPr>
              <a:t>(&amp;locks[outer], 0, 1) == 0) {</a:t>
            </a:r>
          </a:p>
          <a:p>
            <a:pPr lvl="0"/>
            <a:r>
              <a:rPr lang="en-US" altLang="zh-CN" sz="1400" b="1" dirty="0">
                <a:solidFill>
                  <a:prstClr val="black"/>
                </a:solidFill>
              </a:rPr>
              <a:t>        if (</a:t>
            </a:r>
            <a:r>
              <a:rPr lang="en-US" altLang="zh-CN" sz="1400" b="1" dirty="0" err="1">
                <a:solidFill>
                  <a:prstClr val="black"/>
                </a:solidFill>
              </a:rPr>
              <a:t>atomicCAS</a:t>
            </a:r>
            <a:r>
              <a:rPr lang="en-US" altLang="zh-CN" sz="1400" b="1" dirty="0">
                <a:solidFill>
                  <a:prstClr val="black"/>
                </a:solidFill>
              </a:rPr>
              <a:t>(&amp;locks[inner], 0, 1) ==0) {</a:t>
            </a:r>
            <a:endParaRPr lang="zh-CN" altLang="en-US" sz="1400" b="1" dirty="0"/>
          </a:p>
        </p:txBody>
      </p:sp>
      <p:sp>
        <p:nvSpPr>
          <p:cNvPr id="15" name="矩形 14"/>
          <p:cNvSpPr/>
          <p:nvPr/>
        </p:nvSpPr>
        <p:spPr>
          <a:xfrm>
            <a:off x="469257" y="1692608"/>
            <a:ext cx="3543532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矩形 74"/>
          <p:cNvSpPr/>
          <p:nvPr/>
        </p:nvSpPr>
        <p:spPr>
          <a:xfrm>
            <a:off x="470732" y="2131160"/>
            <a:ext cx="3556924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>
            <a:off x="3184533" y="2206229"/>
            <a:ext cx="985298" cy="3003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8" name="矩形 77"/>
          <p:cNvSpPr/>
          <p:nvPr/>
        </p:nvSpPr>
        <p:spPr>
          <a:xfrm>
            <a:off x="4027656" y="1797978"/>
            <a:ext cx="2465612" cy="11531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文本框 62"/>
          <p:cNvSpPr txBox="1"/>
          <p:nvPr/>
        </p:nvSpPr>
        <p:spPr>
          <a:xfrm>
            <a:off x="3084512" y="3268564"/>
            <a:ext cx="2698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transaction is atomic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3084512" y="3795022"/>
            <a:ext cx="33168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automatic conflict detection</a:t>
            </a:r>
          </a:p>
          <a:p>
            <a:r>
              <a:rPr lang="en-US" altLang="zh-CN" sz="2000" b="1" dirty="0"/>
              <a:t>programmer transparent</a:t>
            </a:r>
          </a:p>
        </p:txBody>
      </p:sp>
    </p:spTree>
    <p:extLst>
      <p:ext uri="{BB962C8B-B14F-4D97-AF65-F5344CB8AC3E}">
        <p14:creationId xmlns:p14="http://schemas.microsoft.com/office/powerpoint/2010/main" val="38107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5" grpId="0"/>
      <p:bldP spid="13" grpId="0"/>
      <p:bldP spid="68" grpId="0"/>
      <p:bldP spid="69" grpId="0"/>
      <p:bldP spid="69" grpId="1"/>
      <p:bldP spid="70" grpId="0"/>
      <p:bldP spid="70" grpId="1"/>
      <p:bldP spid="70" grpId="2"/>
      <p:bldP spid="71" grpId="0"/>
      <p:bldP spid="71" grpId="1"/>
      <p:bldP spid="15" grpId="0" animBg="1"/>
      <p:bldP spid="15" grpId="1" animBg="1"/>
      <p:bldP spid="75" grpId="0" animBg="1"/>
      <p:bldP spid="75" grpId="1" animBg="1"/>
      <p:bldP spid="19" grpId="0" animBg="1"/>
      <p:bldP spid="19" grpId="1" animBg="1"/>
      <p:bldP spid="78" grpId="0" animBg="1"/>
      <p:bldP spid="63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TM works?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438453" y="3391809"/>
            <a:ext cx="1251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no conflict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878927" y="1560474"/>
            <a:ext cx="2429906" cy="1644580"/>
            <a:chOff x="878927" y="1611851"/>
            <a:chExt cx="2429906" cy="1644580"/>
          </a:xfrm>
        </p:grpSpPr>
        <p:grpSp>
          <p:nvGrpSpPr>
            <p:cNvPr id="3" name="组合 2"/>
            <p:cNvGrpSpPr/>
            <p:nvPr/>
          </p:nvGrpSpPr>
          <p:grpSpPr>
            <a:xfrm>
              <a:off x="1804740" y="1611851"/>
              <a:ext cx="518291" cy="1644580"/>
              <a:chOff x="1869897" y="1510301"/>
              <a:chExt cx="410966" cy="1285367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1869897" y="1510301"/>
                <a:ext cx="410966" cy="31849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350" dirty="0"/>
                  <a:t>A</a:t>
                </a:r>
                <a:endParaRPr lang="zh-CN" altLang="en-US" sz="1350" dirty="0"/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869897" y="1833843"/>
                <a:ext cx="410966" cy="31849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350" dirty="0"/>
                  <a:t>B</a:t>
                </a:r>
                <a:endParaRPr lang="zh-CN" altLang="en-US" sz="1350" dirty="0"/>
              </a:p>
            </p:txBody>
          </p:sp>
          <p:sp>
            <p:nvSpPr>
              <p:cNvPr id="10" name="矩形 9"/>
              <p:cNvSpPr/>
              <p:nvPr/>
            </p:nvSpPr>
            <p:spPr>
              <a:xfrm>
                <a:off x="1869897" y="2158670"/>
                <a:ext cx="410966" cy="31849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350" dirty="0"/>
                  <a:t>C</a:t>
                </a:r>
                <a:endParaRPr lang="zh-CN" altLang="en-US" sz="1350" dirty="0"/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1869897" y="2477169"/>
                <a:ext cx="410966" cy="31849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350" dirty="0"/>
                  <a:t>D</a:t>
                </a:r>
                <a:endParaRPr lang="zh-CN" altLang="en-US" sz="1350" dirty="0"/>
              </a:p>
            </p:txBody>
          </p:sp>
        </p:grpSp>
        <p:grpSp>
          <p:nvGrpSpPr>
            <p:cNvPr id="179" name="组合 178"/>
            <p:cNvGrpSpPr/>
            <p:nvPr/>
          </p:nvGrpSpPr>
          <p:grpSpPr>
            <a:xfrm>
              <a:off x="2314186" y="2175213"/>
              <a:ext cx="994647" cy="900733"/>
              <a:chOff x="3085581" y="2245368"/>
              <a:chExt cx="1326195" cy="1200982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3641479" y="2662383"/>
                <a:ext cx="77029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dirty="0"/>
                  <a:t>TX 2</a:t>
                </a:r>
                <a:endParaRPr lang="zh-CN" altLang="en-US" sz="1500" dirty="0"/>
              </a:p>
            </p:txBody>
          </p:sp>
          <p:grpSp>
            <p:nvGrpSpPr>
              <p:cNvPr id="38" name="组合 37"/>
              <p:cNvGrpSpPr/>
              <p:nvPr/>
            </p:nvGrpSpPr>
            <p:grpSpPr>
              <a:xfrm>
                <a:off x="3085581" y="2245368"/>
                <a:ext cx="751350" cy="618018"/>
                <a:chOff x="3074948" y="2378930"/>
                <a:chExt cx="751350" cy="618018"/>
              </a:xfrm>
            </p:grpSpPr>
            <p:cxnSp>
              <p:nvCxnSpPr>
                <p:cNvPr id="18" name="直接箭头连接符 17"/>
                <p:cNvCxnSpPr/>
                <p:nvPr/>
              </p:nvCxnSpPr>
              <p:spPr>
                <a:xfrm>
                  <a:off x="3074948" y="2420133"/>
                  <a:ext cx="561105" cy="576815"/>
                </a:xfrm>
                <a:prstGeom prst="straightConnector1">
                  <a:avLst/>
                </a:prstGeom>
                <a:ln w="28575">
                  <a:headEnd type="triangl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0" name="文本框 29"/>
                <p:cNvSpPr txBox="1"/>
                <p:nvPr/>
              </p:nvSpPr>
              <p:spPr>
                <a:xfrm rot="2672896">
                  <a:off x="3270718" y="2378930"/>
                  <a:ext cx="555580" cy="430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500" dirty="0" err="1"/>
                    <a:t>wr</a:t>
                  </a:r>
                  <a:endParaRPr lang="zh-CN" altLang="en-US" sz="1500" dirty="0"/>
                </a:p>
              </p:txBody>
            </p:sp>
          </p:grpSp>
          <p:grpSp>
            <p:nvGrpSpPr>
              <p:cNvPr id="37" name="组合 36"/>
              <p:cNvGrpSpPr/>
              <p:nvPr/>
            </p:nvGrpSpPr>
            <p:grpSpPr>
              <a:xfrm>
                <a:off x="3087657" y="2862499"/>
                <a:ext cx="784753" cy="583851"/>
                <a:chOff x="3077024" y="2996061"/>
                <a:chExt cx="784753" cy="583851"/>
              </a:xfrm>
            </p:grpSpPr>
            <p:cxnSp>
              <p:nvCxnSpPr>
                <p:cNvPr id="16" name="直接箭头连接符 15"/>
                <p:cNvCxnSpPr/>
                <p:nvPr/>
              </p:nvCxnSpPr>
              <p:spPr>
                <a:xfrm flipV="1">
                  <a:off x="3077024" y="2996061"/>
                  <a:ext cx="546335" cy="533920"/>
                </a:xfrm>
                <a:prstGeom prst="straightConnector1">
                  <a:avLst/>
                </a:prstGeom>
                <a:ln w="28575">
                  <a:headEnd type="triangle" w="med" len="med"/>
                  <a:tailEnd type="non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1" name="文本框 30"/>
                <p:cNvSpPr txBox="1"/>
                <p:nvPr/>
              </p:nvSpPr>
              <p:spPr>
                <a:xfrm rot="18960637">
                  <a:off x="3263208" y="3149025"/>
                  <a:ext cx="59856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500" dirty="0" err="1"/>
                    <a:t>wr</a:t>
                  </a:r>
                  <a:endParaRPr lang="zh-CN" altLang="en-US" sz="1500" dirty="0"/>
                </a:p>
              </p:txBody>
            </p:sp>
          </p:grpSp>
        </p:grpSp>
        <p:grpSp>
          <p:nvGrpSpPr>
            <p:cNvPr id="178" name="组合 177"/>
            <p:cNvGrpSpPr/>
            <p:nvPr/>
          </p:nvGrpSpPr>
          <p:grpSpPr>
            <a:xfrm>
              <a:off x="878927" y="1713124"/>
              <a:ext cx="930836" cy="964723"/>
              <a:chOff x="1165205" y="1453555"/>
              <a:chExt cx="1241114" cy="1286302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1165205" y="1874294"/>
                <a:ext cx="769870" cy="43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dirty="0"/>
                  <a:t>TX 1</a:t>
                </a:r>
                <a:endParaRPr lang="zh-CN" altLang="en-US" sz="1500" dirty="0"/>
              </a:p>
            </p:txBody>
          </p:sp>
          <p:grpSp>
            <p:nvGrpSpPr>
              <p:cNvPr id="34" name="组合 33"/>
              <p:cNvGrpSpPr/>
              <p:nvPr/>
            </p:nvGrpSpPr>
            <p:grpSpPr>
              <a:xfrm>
                <a:off x="1687070" y="1453555"/>
                <a:ext cx="719249" cy="593487"/>
                <a:chOff x="2207510" y="1516925"/>
                <a:chExt cx="719249" cy="593487"/>
              </a:xfrm>
            </p:grpSpPr>
            <p:cxnSp>
              <p:nvCxnSpPr>
                <p:cNvPr id="8" name="直接箭头连接符 7"/>
                <p:cNvCxnSpPr>
                  <a:endCxn id="2" idx="1"/>
                </p:cNvCxnSpPr>
                <p:nvPr/>
              </p:nvCxnSpPr>
              <p:spPr>
                <a:xfrm flipV="1">
                  <a:off x="2365654" y="1626923"/>
                  <a:ext cx="561105" cy="483489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7" name="文本框 26"/>
                <p:cNvSpPr txBox="1"/>
                <p:nvPr/>
              </p:nvSpPr>
              <p:spPr>
                <a:xfrm rot="19129377">
                  <a:off x="2207510" y="1516925"/>
                  <a:ext cx="523384" cy="4308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500" dirty="0" err="1"/>
                    <a:t>wr</a:t>
                  </a:r>
                  <a:endParaRPr lang="zh-CN" altLang="en-US" sz="1500" dirty="0"/>
                </a:p>
              </p:txBody>
            </p:sp>
          </p:grpSp>
          <p:grpSp>
            <p:nvGrpSpPr>
              <p:cNvPr id="33" name="组合 32"/>
              <p:cNvGrpSpPr/>
              <p:nvPr/>
            </p:nvGrpSpPr>
            <p:grpSpPr>
              <a:xfrm>
                <a:off x="1719030" y="2060647"/>
                <a:ext cx="687289" cy="679210"/>
                <a:chOff x="2239470" y="2124017"/>
                <a:chExt cx="687289" cy="679210"/>
              </a:xfrm>
            </p:grpSpPr>
            <p:cxnSp>
              <p:nvCxnSpPr>
                <p:cNvPr id="14" name="直接箭头连接符 13"/>
                <p:cNvCxnSpPr>
                  <a:endCxn id="10" idx="1"/>
                </p:cNvCxnSpPr>
                <p:nvPr/>
              </p:nvCxnSpPr>
              <p:spPr>
                <a:xfrm>
                  <a:off x="2365655" y="2124017"/>
                  <a:ext cx="561104" cy="608996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2" name="文本框 31"/>
                <p:cNvSpPr txBox="1"/>
                <p:nvPr/>
              </p:nvSpPr>
              <p:spPr>
                <a:xfrm rot="2866950">
                  <a:off x="2172244" y="2305112"/>
                  <a:ext cx="565341" cy="4308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500" dirty="0" err="1"/>
                    <a:t>wr</a:t>
                  </a:r>
                  <a:endParaRPr lang="zh-CN" altLang="en-US" sz="1500" dirty="0"/>
                </a:p>
              </p:txBody>
            </p:sp>
          </p:grpSp>
        </p:grpSp>
      </p:grpSp>
      <p:grpSp>
        <p:nvGrpSpPr>
          <p:cNvPr id="44" name="组合 43"/>
          <p:cNvGrpSpPr/>
          <p:nvPr/>
        </p:nvGrpSpPr>
        <p:grpSpPr>
          <a:xfrm>
            <a:off x="741097" y="2253994"/>
            <a:ext cx="875681" cy="763236"/>
            <a:chOff x="652268" y="2873511"/>
            <a:chExt cx="1167575" cy="1017649"/>
          </a:xfrm>
        </p:grpSpPr>
        <p:sp>
          <p:nvSpPr>
            <p:cNvPr id="40" name="文本框 39"/>
            <p:cNvSpPr txBox="1"/>
            <p:nvPr/>
          </p:nvSpPr>
          <p:spPr>
            <a:xfrm>
              <a:off x="652268" y="3460273"/>
              <a:ext cx="11675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dirty="0"/>
                <a:t>commit</a:t>
              </a:r>
              <a:endParaRPr lang="zh-CN" altLang="en-US" sz="1500" dirty="0"/>
            </a:p>
          </p:txBody>
        </p:sp>
        <p:sp>
          <p:nvSpPr>
            <p:cNvPr id="43" name="下箭头 42"/>
            <p:cNvSpPr/>
            <p:nvPr/>
          </p:nvSpPr>
          <p:spPr>
            <a:xfrm>
              <a:off x="1137688" y="2873511"/>
              <a:ext cx="194693" cy="53836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175" name="组合 174"/>
          <p:cNvGrpSpPr/>
          <p:nvPr/>
        </p:nvGrpSpPr>
        <p:grpSpPr>
          <a:xfrm>
            <a:off x="2589703" y="2717941"/>
            <a:ext cx="830468" cy="770943"/>
            <a:chOff x="684948" y="2873511"/>
            <a:chExt cx="1107291" cy="1027923"/>
          </a:xfrm>
        </p:grpSpPr>
        <p:sp>
          <p:nvSpPr>
            <p:cNvPr id="176" name="文本框 175"/>
            <p:cNvSpPr txBox="1"/>
            <p:nvPr/>
          </p:nvSpPr>
          <p:spPr>
            <a:xfrm>
              <a:off x="684948" y="3470547"/>
              <a:ext cx="11072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dirty="0"/>
                <a:t>commit</a:t>
              </a:r>
              <a:endParaRPr lang="zh-CN" altLang="en-US" sz="1500" dirty="0"/>
            </a:p>
          </p:txBody>
        </p:sp>
        <p:sp>
          <p:nvSpPr>
            <p:cNvPr id="177" name="下箭头 176"/>
            <p:cNvSpPr/>
            <p:nvPr/>
          </p:nvSpPr>
          <p:spPr>
            <a:xfrm>
              <a:off x="1137688" y="2873511"/>
              <a:ext cx="194693" cy="53836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08" name="组合 207"/>
          <p:cNvGrpSpPr/>
          <p:nvPr/>
        </p:nvGrpSpPr>
        <p:grpSpPr>
          <a:xfrm>
            <a:off x="4514382" y="1560474"/>
            <a:ext cx="518291" cy="1644580"/>
            <a:chOff x="1869897" y="1510301"/>
            <a:chExt cx="410966" cy="1285367"/>
          </a:xfrm>
        </p:grpSpPr>
        <p:sp>
          <p:nvSpPr>
            <p:cNvPr id="209" name="矩形 208"/>
            <p:cNvSpPr/>
            <p:nvPr/>
          </p:nvSpPr>
          <p:spPr>
            <a:xfrm>
              <a:off x="1869897" y="1510301"/>
              <a:ext cx="410966" cy="31849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/>
                <a:t>A</a:t>
              </a:r>
              <a:endParaRPr lang="zh-CN" altLang="en-US" sz="1350" dirty="0"/>
            </a:p>
          </p:txBody>
        </p:sp>
        <p:sp>
          <p:nvSpPr>
            <p:cNvPr id="210" name="矩形 209"/>
            <p:cNvSpPr/>
            <p:nvPr/>
          </p:nvSpPr>
          <p:spPr>
            <a:xfrm>
              <a:off x="1869897" y="1833843"/>
              <a:ext cx="410966" cy="31849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/>
                <a:t>B</a:t>
              </a:r>
              <a:endParaRPr lang="zh-CN" altLang="en-US" sz="1350" dirty="0"/>
            </a:p>
          </p:txBody>
        </p:sp>
        <p:sp>
          <p:nvSpPr>
            <p:cNvPr id="211" name="矩形 210"/>
            <p:cNvSpPr/>
            <p:nvPr/>
          </p:nvSpPr>
          <p:spPr>
            <a:xfrm>
              <a:off x="1869897" y="2158670"/>
              <a:ext cx="410966" cy="31849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/>
                <a:t>C</a:t>
              </a:r>
              <a:endParaRPr lang="zh-CN" altLang="en-US" sz="1350" dirty="0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1869897" y="2477169"/>
              <a:ext cx="410966" cy="31849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350" dirty="0"/>
                <a:t>D</a:t>
              </a:r>
              <a:endParaRPr lang="zh-CN" altLang="en-US" sz="1350" dirty="0"/>
            </a:p>
          </p:txBody>
        </p:sp>
      </p:grpSp>
      <p:grpSp>
        <p:nvGrpSpPr>
          <p:cNvPr id="238" name="组合 237"/>
          <p:cNvGrpSpPr/>
          <p:nvPr/>
        </p:nvGrpSpPr>
        <p:grpSpPr>
          <a:xfrm>
            <a:off x="3583546" y="1638371"/>
            <a:ext cx="930836" cy="1046763"/>
            <a:chOff x="1165205" y="1712186"/>
            <a:chExt cx="1241114" cy="1395684"/>
          </a:xfrm>
        </p:grpSpPr>
        <p:sp>
          <p:nvSpPr>
            <p:cNvPr id="239" name="文本框 238"/>
            <p:cNvSpPr txBox="1"/>
            <p:nvPr/>
          </p:nvSpPr>
          <p:spPr>
            <a:xfrm>
              <a:off x="1165205" y="2175669"/>
              <a:ext cx="7855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dirty="0"/>
                <a:t>TX 1</a:t>
              </a:r>
              <a:endParaRPr lang="zh-CN" altLang="en-US" sz="1500" dirty="0"/>
            </a:p>
          </p:txBody>
        </p:sp>
        <p:grpSp>
          <p:nvGrpSpPr>
            <p:cNvPr id="240" name="组合 239"/>
            <p:cNvGrpSpPr/>
            <p:nvPr/>
          </p:nvGrpSpPr>
          <p:grpSpPr>
            <a:xfrm>
              <a:off x="1693265" y="1712186"/>
              <a:ext cx="713054" cy="649934"/>
              <a:chOff x="2213705" y="1775556"/>
              <a:chExt cx="713054" cy="649934"/>
            </a:xfrm>
          </p:grpSpPr>
          <p:cxnSp>
            <p:nvCxnSpPr>
              <p:cNvPr id="244" name="直接箭头连接符 243"/>
              <p:cNvCxnSpPr/>
              <p:nvPr/>
            </p:nvCxnSpPr>
            <p:spPr>
              <a:xfrm flipV="1">
                <a:off x="2365655" y="1942000"/>
                <a:ext cx="561104" cy="48349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5" name="文本框 244"/>
              <p:cNvSpPr txBox="1"/>
              <p:nvPr/>
            </p:nvSpPr>
            <p:spPr>
              <a:xfrm rot="19129377">
                <a:off x="2213705" y="1775556"/>
                <a:ext cx="694835" cy="43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dirty="0" err="1"/>
                  <a:t>wr</a:t>
                </a:r>
                <a:endParaRPr lang="zh-CN" altLang="en-US" sz="1500" dirty="0"/>
              </a:p>
            </p:txBody>
          </p:sp>
        </p:grpSp>
        <p:grpSp>
          <p:nvGrpSpPr>
            <p:cNvPr id="241" name="组合 240"/>
            <p:cNvGrpSpPr/>
            <p:nvPr/>
          </p:nvGrpSpPr>
          <p:grpSpPr>
            <a:xfrm>
              <a:off x="1769994" y="2375723"/>
              <a:ext cx="636325" cy="732147"/>
              <a:chOff x="2290434" y="2439093"/>
              <a:chExt cx="636325" cy="732147"/>
            </a:xfrm>
          </p:grpSpPr>
          <p:cxnSp>
            <p:nvCxnSpPr>
              <p:cNvPr id="242" name="直接箭头连接符 241"/>
              <p:cNvCxnSpPr/>
              <p:nvPr/>
            </p:nvCxnSpPr>
            <p:spPr>
              <a:xfrm>
                <a:off x="2365655" y="2439093"/>
                <a:ext cx="561104" cy="60899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3" name="文本框 242"/>
              <p:cNvSpPr txBox="1"/>
              <p:nvPr/>
            </p:nvSpPr>
            <p:spPr>
              <a:xfrm rot="2866950">
                <a:off x="2208529" y="2658449"/>
                <a:ext cx="594696" cy="430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dirty="0" err="1"/>
                  <a:t>wr</a:t>
                </a:r>
                <a:endParaRPr lang="zh-CN" altLang="en-US" sz="1500" dirty="0"/>
              </a:p>
            </p:txBody>
          </p:sp>
        </p:grpSp>
      </p:grpSp>
      <p:grpSp>
        <p:nvGrpSpPr>
          <p:cNvPr id="246" name="组合 245"/>
          <p:cNvGrpSpPr/>
          <p:nvPr/>
        </p:nvGrpSpPr>
        <p:grpSpPr>
          <a:xfrm>
            <a:off x="5032672" y="2113508"/>
            <a:ext cx="989036" cy="840060"/>
            <a:chOff x="3093062" y="2198921"/>
            <a:chExt cx="1318714" cy="1120084"/>
          </a:xfrm>
        </p:grpSpPr>
        <p:sp>
          <p:nvSpPr>
            <p:cNvPr id="247" name="文本框 246"/>
            <p:cNvSpPr txBox="1"/>
            <p:nvPr/>
          </p:nvSpPr>
          <p:spPr>
            <a:xfrm>
              <a:off x="3641479" y="2604033"/>
              <a:ext cx="770297" cy="430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dirty="0"/>
                <a:t>TX 2</a:t>
              </a:r>
              <a:endParaRPr lang="zh-CN" altLang="en-US" sz="1500" dirty="0"/>
            </a:p>
          </p:txBody>
        </p:sp>
        <p:grpSp>
          <p:nvGrpSpPr>
            <p:cNvPr id="248" name="组合 247"/>
            <p:cNvGrpSpPr/>
            <p:nvPr/>
          </p:nvGrpSpPr>
          <p:grpSpPr>
            <a:xfrm>
              <a:off x="3097374" y="2198921"/>
              <a:ext cx="746575" cy="636441"/>
              <a:chOff x="3086741" y="2332483"/>
              <a:chExt cx="746575" cy="636441"/>
            </a:xfrm>
          </p:grpSpPr>
          <p:cxnSp>
            <p:nvCxnSpPr>
              <p:cNvPr id="252" name="直接箭头连接符 251"/>
              <p:cNvCxnSpPr/>
              <p:nvPr/>
            </p:nvCxnSpPr>
            <p:spPr>
              <a:xfrm>
                <a:off x="3086741" y="2392115"/>
                <a:ext cx="561105" cy="576809"/>
              </a:xfrm>
              <a:prstGeom prst="straightConnector1">
                <a:avLst/>
              </a:prstGeom>
              <a:ln w="28575">
                <a:headEnd type="triangl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3" name="文本框 252"/>
              <p:cNvSpPr txBox="1"/>
              <p:nvPr/>
            </p:nvSpPr>
            <p:spPr>
              <a:xfrm rot="2672896">
                <a:off x="3269539" y="2332483"/>
                <a:ext cx="563777" cy="430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dirty="0" err="1"/>
                  <a:t>wr</a:t>
                </a:r>
                <a:endParaRPr lang="zh-CN" altLang="en-US" sz="1500" dirty="0"/>
              </a:p>
            </p:txBody>
          </p:sp>
        </p:grpSp>
        <p:grpSp>
          <p:nvGrpSpPr>
            <p:cNvPr id="249" name="组合 248"/>
            <p:cNvGrpSpPr/>
            <p:nvPr/>
          </p:nvGrpSpPr>
          <p:grpSpPr>
            <a:xfrm>
              <a:off x="3093062" y="2826589"/>
              <a:ext cx="695365" cy="492416"/>
              <a:chOff x="3082429" y="2960151"/>
              <a:chExt cx="695365" cy="492416"/>
            </a:xfrm>
          </p:grpSpPr>
          <p:cxnSp>
            <p:nvCxnSpPr>
              <p:cNvPr id="250" name="直接箭头连接符 249"/>
              <p:cNvCxnSpPr/>
              <p:nvPr/>
            </p:nvCxnSpPr>
            <p:spPr>
              <a:xfrm flipV="1">
                <a:off x="3082429" y="2960151"/>
                <a:ext cx="550646" cy="12691"/>
              </a:xfrm>
              <a:prstGeom prst="straightConnector1">
                <a:avLst/>
              </a:prstGeom>
              <a:ln w="28575">
                <a:headEnd type="triangl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1" name="文本框 250"/>
              <p:cNvSpPr txBox="1"/>
              <p:nvPr/>
            </p:nvSpPr>
            <p:spPr>
              <a:xfrm>
                <a:off x="3166646" y="3021680"/>
                <a:ext cx="61114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dirty="0" err="1"/>
                  <a:t>wr</a:t>
                </a:r>
                <a:endParaRPr lang="zh-CN" altLang="en-US" sz="1500" dirty="0"/>
              </a:p>
            </p:txBody>
          </p:sp>
        </p:grpSp>
      </p:grpSp>
      <p:grpSp>
        <p:nvGrpSpPr>
          <p:cNvPr id="255" name="组合 254"/>
          <p:cNvGrpSpPr/>
          <p:nvPr/>
        </p:nvGrpSpPr>
        <p:grpSpPr>
          <a:xfrm>
            <a:off x="3440750" y="2267184"/>
            <a:ext cx="813999" cy="763236"/>
            <a:chOff x="698344" y="2873511"/>
            <a:chExt cx="1085332" cy="1017649"/>
          </a:xfrm>
        </p:grpSpPr>
        <p:sp>
          <p:nvSpPr>
            <p:cNvPr id="256" name="文本框 255"/>
            <p:cNvSpPr txBox="1"/>
            <p:nvPr/>
          </p:nvSpPr>
          <p:spPr>
            <a:xfrm>
              <a:off x="698344" y="3460273"/>
              <a:ext cx="108533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dirty="0"/>
                <a:t>commit</a:t>
              </a:r>
              <a:endParaRPr lang="zh-CN" altLang="en-US" sz="1500" dirty="0"/>
            </a:p>
          </p:txBody>
        </p:sp>
        <p:sp>
          <p:nvSpPr>
            <p:cNvPr id="257" name="下箭头 256"/>
            <p:cNvSpPr/>
            <p:nvPr/>
          </p:nvSpPr>
          <p:spPr>
            <a:xfrm>
              <a:off x="1137688" y="2873511"/>
              <a:ext cx="194693" cy="53836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grpSp>
        <p:nvGrpSpPr>
          <p:cNvPr id="258" name="组合 257"/>
          <p:cNvGrpSpPr/>
          <p:nvPr/>
        </p:nvGrpSpPr>
        <p:grpSpPr>
          <a:xfrm>
            <a:off x="5322340" y="2673028"/>
            <a:ext cx="830468" cy="1001776"/>
            <a:chOff x="684948" y="2873511"/>
            <a:chExt cx="1107291" cy="1335700"/>
          </a:xfrm>
        </p:grpSpPr>
        <p:sp>
          <p:nvSpPr>
            <p:cNvPr id="259" name="文本框 258"/>
            <p:cNvSpPr txBox="1"/>
            <p:nvPr/>
          </p:nvSpPr>
          <p:spPr>
            <a:xfrm>
              <a:off x="684948" y="3470547"/>
              <a:ext cx="110729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dirty="0"/>
                <a:t>abort &amp;</a:t>
              </a:r>
            </a:p>
            <a:p>
              <a:pPr algn="ctr"/>
              <a:r>
                <a:rPr lang="en-US" altLang="zh-CN" sz="1500" dirty="0"/>
                <a:t>restart</a:t>
              </a:r>
              <a:endParaRPr lang="zh-CN" altLang="en-US" sz="1500" dirty="0"/>
            </a:p>
          </p:txBody>
        </p:sp>
        <p:sp>
          <p:nvSpPr>
            <p:cNvPr id="260" name="下箭头 259"/>
            <p:cNvSpPr/>
            <p:nvPr/>
          </p:nvSpPr>
          <p:spPr>
            <a:xfrm>
              <a:off x="1137688" y="2873511"/>
              <a:ext cx="194693" cy="53836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61" name="文本框 260"/>
          <p:cNvSpPr txBox="1"/>
          <p:nvPr/>
        </p:nvSpPr>
        <p:spPr>
          <a:xfrm>
            <a:off x="4167900" y="3397100"/>
            <a:ext cx="1201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conflict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07739" y="2300907"/>
            <a:ext cx="737915" cy="5656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658430" y="3842041"/>
            <a:ext cx="2236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TX is composable</a:t>
            </a:r>
          </a:p>
          <a:p>
            <a:pPr algn="ctr"/>
            <a:r>
              <a:rPr lang="en-US" altLang="zh-CN" sz="2000" b="1" dirty="0"/>
              <a:t>deadlock free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467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1" grpId="0"/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TM Design Space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1488" y="2936652"/>
            <a:ext cx="1377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b="1" dirty="0">
                <a:latin typeface="+mj-lt"/>
                <a:ea typeface="+mj-ea"/>
                <a:cs typeface="+mj-cs"/>
              </a:rPr>
              <a:t>Conflict Detection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61221" y="2000768"/>
            <a:ext cx="15983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b="1" dirty="0">
                <a:latin typeface="+mj-lt"/>
                <a:ea typeface="+mj-ea"/>
                <a:cs typeface="+mj-cs"/>
              </a:rPr>
              <a:t>Version</a:t>
            </a:r>
          </a:p>
          <a:p>
            <a:pPr algn="ctr"/>
            <a:r>
              <a:rPr lang="en-US" altLang="zh-CN" sz="2100" b="1" dirty="0">
                <a:latin typeface="+mj-lt"/>
                <a:ea typeface="+mj-ea"/>
                <a:cs typeface="+mj-cs"/>
              </a:rPr>
              <a:t>Management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43295" y="1613092"/>
            <a:ext cx="825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b="1" dirty="0">
                <a:latin typeface="+mj-lt"/>
                <a:ea typeface="+mj-ea"/>
                <a:cs typeface="+mj-cs"/>
              </a:rPr>
              <a:t>Eager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38738" y="1613092"/>
            <a:ext cx="8256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b="1" dirty="0">
                <a:latin typeface="+mj-lt"/>
                <a:ea typeface="+mj-ea"/>
                <a:cs typeface="+mj-cs"/>
              </a:rPr>
              <a:t>Lazy</a:t>
            </a: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539394" y="2816584"/>
            <a:ext cx="5847119" cy="244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4161917" y="1714018"/>
            <a:ext cx="0" cy="20805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1985240" y="2097693"/>
            <a:ext cx="19341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" b="1" dirty="0">
                <a:latin typeface="+mj-lt"/>
              </a:rPr>
              <a:t>Overwrite memory while TX is running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245793" y="2097693"/>
            <a:ext cx="22115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" b="1" dirty="0">
                <a:latin typeface="+mj-lt"/>
              </a:rPr>
              <a:t>Overwrite memory after</a:t>
            </a:r>
          </a:p>
          <a:p>
            <a:pPr algn="ctr"/>
            <a:r>
              <a:rPr lang="en-US" altLang="zh-CN" sz="1500" b="1" dirty="0">
                <a:latin typeface="+mj-lt"/>
              </a:rPr>
              <a:t>TX is done</a:t>
            </a:r>
            <a:endParaRPr lang="zh-CN" altLang="en-US" sz="1500" b="1" dirty="0">
              <a:latin typeface="+mj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878967" y="3028985"/>
            <a:ext cx="2146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" b="1" dirty="0">
                <a:latin typeface="+mj-lt"/>
              </a:rPr>
              <a:t>Detect conflict while </a:t>
            </a:r>
          </a:p>
          <a:p>
            <a:pPr algn="ctr"/>
            <a:r>
              <a:rPr lang="en-US" altLang="zh-CN" sz="1500" b="1" dirty="0">
                <a:latin typeface="+mj-lt"/>
              </a:rPr>
              <a:t>TX is running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278223" y="3025732"/>
            <a:ext cx="21466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00" b="1" dirty="0">
                <a:latin typeface="+mj-lt"/>
              </a:rPr>
              <a:t>Detect conflict after </a:t>
            </a:r>
          </a:p>
          <a:p>
            <a:pPr algn="ctr"/>
            <a:r>
              <a:rPr lang="en-US" altLang="zh-CN" sz="1500" b="1" dirty="0">
                <a:latin typeface="+mj-lt"/>
              </a:rPr>
              <a:t>TX is done</a:t>
            </a:r>
          </a:p>
        </p:txBody>
      </p:sp>
      <p:sp>
        <p:nvSpPr>
          <p:cNvPr id="23" name="矩形 22"/>
          <p:cNvSpPr/>
          <p:nvPr/>
        </p:nvSpPr>
        <p:spPr>
          <a:xfrm>
            <a:off x="539393" y="2888831"/>
            <a:ext cx="5847120" cy="8578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grpSp>
        <p:nvGrpSpPr>
          <p:cNvPr id="2" name="组合 1"/>
          <p:cNvGrpSpPr/>
          <p:nvPr/>
        </p:nvGrpSpPr>
        <p:grpSpPr>
          <a:xfrm>
            <a:off x="4409641" y="3529156"/>
            <a:ext cx="1876114" cy="817778"/>
            <a:chOff x="4409641" y="3529156"/>
            <a:chExt cx="1876114" cy="817778"/>
          </a:xfrm>
        </p:grpSpPr>
        <p:sp>
          <p:nvSpPr>
            <p:cNvPr id="26" name="上箭头 25"/>
            <p:cNvSpPr/>
            <p:nvPr/>
          </p:nvSpPr>
          <p:spPr>
            <a:xfrm>
              <a:off x="5286054" y="3529156"/>
              <a:ext cx="123290" cy="43511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4409641" y="3931436"/>
              <a:ext cx="187611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b="1" dirty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Prior GPU TMs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25549" y="3534142"/>
            <a:ext cx="1876114" cy="845627"/>
            <a:chOff x="2025549" y="3534142"/>
            <a:chExt cx="1876114" cy="845627"/>
          </a:xfrm>
        </p:grpSpPr>
        <p:sp>
          <p:nvSpPr>
            <p:cNvPr id="28" name="上箭头 27"/>
            <p:cNvSpPr/>
            <p:nvPr/>
          </p:nvSpPr>
          <p:spPr>
            <a:xfrm>
              <a:off x="2840316" y="3534142"/>
              <a:ext cx="123290" cy="435116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025549" y="3964271"/>
              <a:ext cx="187611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b="1" dirty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our GPU 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905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7" grpId="0"/>
      <p:bldP spid="8" grpId="0"/>
      <p:bldP spid="17" grpId="0"/>
      <p:bldP spid="17" grpId="1"/>
      <p:bldP spid="18" grpId="0"/>
      <p:bldP spid="18" grpId="1"/>
      <p:bldP spid="19" grpId="0"/>
      <p:bldP spid="20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Cost of Prior GPU TMs</a:t>
            </a:r>
          </a:p>
        </p:txBody>
      </p:sp>
      <p:grpSp>
        <p:nvGrpSpPr>
          <p:cNvPr id="66" name="组合 65"/>
          <p:cNvGrpSpPr/>
          <p:nvPr/>
        </p:nvGrpSpPr>
        <p:grpSpPr>
          <a:xfrm>
            <a:off x="4180258" y="2393899"/>
            <a:ext cx="1583258" cy="507831"/>
            <a:chOff x="2664108" y="1754960"/>
            <a:chExt cx="2111011" cy="677108"/>
          </a:xfrm>
        </p:grpSpPr>
        <p:cxnSp>
          <p:nvCxnSpPr>
            <p:cNvPr id="67" name="直接箭头连接符 66"/>
            <p:cNvCxnSpPr/>
            <p:nvPr/>
          </p:nvCxnSpPr>
          <p:spPr>
            <a:xfrm>
              <a:off x="2664108" y="2075380"/>
              <a:ext cx="513560" cy="2746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文本框 67"/>
            <p:cNvSpPr txBox="1"/>
            <p:nvPr/>
          </p:nvSpPr>
          <p:spPr>
            <a:xfrm>
              <a:off x="3006217" y="1754960"/>
              <a:ext cx="141250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commit/</a:t>
              </a:r>
            </a:p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rollback</a:t>
              </a:r>
              <a:endParaRPr lang="zh-CN" altLang="en-US" sz="1350" dirty="0">
                <a:solidFill>
                  <a:prstClr val="black"/>
                </a:solidFill>
              </a:endParaRPr>
            </a:p>
          </p:txBody>
        </p:sp>
        <p:cxnSp>
          <p:nvCxnSpPr>
            <p:cNvPr id="69" name="直接箭头连接符 68"/>
            <p:cNvCxnSpPr/>
            <p:nvPr/>
          </p:nvCxnSpPr>
          <p:spPr>
            <a:xfrm>
              <a:off x="4261559" y="2083349"/>
              <a:ext cx="513560" cy="27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511258" y="2317284"/>
            <a:ext cx="5630119" cy="1419213"/>
            <a:chOff x="511258" y="2317284"/>
            <a:chExt cx="5630119" cy="1419213"/>
          </a:xfrm>
        </p:grpSpPr>
        <p:grpSp>
          <p:nvGrpSpPr>
            <p:cNvPr id="80" name="组合 79"/>
            <p:cNvGrpSpPr/>
            <p:nvPr/>
          </p:nvGrpSpPr>
          <p:grpSpPr>
            <a:xfrm>
              <a:off x="511258" y="2317284"/>
              <a:ext cx="5630119" cy="1419213"/>
              <a:chOff x="681677" y="2735887"/>
              <a:chExt cx="7506825" cy="1892283"/>
            </a:xfrm>
          </p:grpSpPr>
          <p:cxnSp>
            <p:nvCxnSpPr>
              <p:cNvPr id="3" name="直接箭头连接符 2"/>
              <p:cNvCxnSpPr/>
              <p:nvPr/>
            </p:nvCxnSpPr>
            <p:spPr>
              <a:xfrm>
                <a:off x="1530849" y="4397338"/>
                <a:ext cx="6657653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文本框 5"/>
              <p:cNvSpPr txBox="1"/>
              <p:nvPr/>
            </p:nvSpPr>
            <p:spPr>
              <a:xfrm>
                <a:off x="834133" y="4197283"/>
                <a:ext cx="69671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solidFill>
                      <a:prstClr val="black"/>
                    </a:solidFill>
                  </a:rPr>
                  <a:t>LLC</a:t>
                </a:r>
                <a:endParaRPr lang="zh-CN" altLang="en-US" sz="1500" b="1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681677" y="2735887"/>
                <a:ext cx="1014292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solidFill>
                      <a:prstClr val="black"/>
                    </a:solidFill>
                  </a:rPr>
                  <a:t>SIMT</a:t>
                </a:r>
              </a:p>
              <a:p>
                <a:r>
                  <a:rPr lang="en-US" altLang="zh-CN" sz="1500" b="1" dirty="0">
                    <a:solidFill>
                      <a:prstClr val="black"/>
                    </a:solidFill>
                  </a:rPr>
                  <a:t>Core</a:t>
                </a:r>
                <a:endParaRPr lang="zh-CN" altLang="en-US" sz="1500" b="1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9" name="组合 78"/>
            <p:cNvGrpSpPr/>
            <p:nvPr/>
          </p:nvGrpSpPr>
          <p:grpSpPr>
            <a:xfrm>
              <a:off x="1148140" y="2331558"/>
              <a:ext cx="1385575" cy="583225"/>
              <a:chOff x="1811980" y="1696680"/>
              <a:chExt cx="896665" cy="777633"/>
            </a:xfrm>
          </p:grpSpPr>
          <p:sp>
            <p:nvSpPr>
              <p:cNvPr id="72" name="文本框 71"/>
              <p:cNvSpPr txBox="1"/>
              <p:nvPr/>
            </p:nvSpPr>
            <p:spPr>
              <a:xfrm>
                <a:off x="2180367" y="1696680"/>
                <a:ext cx="512780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1350" dirty="0">
                    <a:solidFill>
                      <a:prstClr val="black"/>
                    </a:solidFill>
                  </a:rPr>
                  <a:t>TX done</a:t>
                </a:r>
                <a:endParaRPr lang="zh-CN" altLang="en-US" sz="135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74" name="直接连接符 73"/>
              <p:cNvCxnSpPr/>
              <p:nvPr/>
            </p:nvCxnSpPr>
            <p:spPr>
              <a:xfrm>
                <a:off x="2708645" y="1828802"/>
                <a:ext cx="0" cy="645511"/>
              </a:xfrm>
              <a:prstGeom prst="line">
                <a:avLst/>
              </a:prstGeom>
              <a:ln w="19050">
                <a:prstDash val="dash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直接箭头连接符 76"/>
              <p:cNvCxnSpPr/>
              <p:nvPr/>
            </p:nvCxnSpPr>
            <p:spPr>
              <a:xfrm>
                <a:off x="1811980" y="2075380"/>
                <a:ext cx="856690" cy="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组合 1"/>
          <p:cNvGrpSpPr/>
          <p:nvPr/>
        </p:nvGrpSpPr>
        <p:grpSpPr>
          <a:xfrm>
            <a:off x="2432881" y="1552716"/>
            <a:ext cx="3507428" cy="896561"/>
            <a:chOff x="3243841" y="1213038"/>
            <a:chExt cx="4676570" cy="1195414"/>
          </a:xfrm>
        </p:grpSpPr>
        <p:sp>
          <p:nvSpPr>
            <p:cNvPr id="82" name="右大括号 81"/>
            <p:cNvSpPr/>
            <p:nvPr/>
          </p:nvSpPr>
          <p:spPr>
            <a:xfrm rot="16200000">
              <a:off x="5413723" y="113857"/>
              <a:ext cx="336806" cy="4252384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3243841" y="1213038"/>
              <a:ext cx="467657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FF0000"/>
                  </a:solidFill>
                </a:rPr>
                <a:t>hard to be tolerated by GPUs</a:t>
              </a:r>
            </a:p>
            <a:p>
              <a:pPr algn="ctr"/>
              <a:r>
                <a:rPr lang="en-US" altLang="zh-CN" sz="1500" b="1" dirty="0">
                  <a:solidFill>
                    <a:srgbClr val="FF0000"/>
                  </a:solidFill>
                </a:rPr>
                <a:t>especially for high contention workloads</a:t>
              </a:r>
              <a:endParaRPr lang="zh-CN" altLang="en-US" sz="15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84" name="文本框 83"/>
          <p:cNvSpPr txBox="1"/>
          <p:nvPr/>
        </p:nvSpPr>
        <p:spPr>
          <a:xfrm>
            <a:off x="1561305" y="3713679"/>
            <a:ext cx="36338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100" b="1" dirty="0">
                <a:solidFill>
                  <a:srgbClr val="FF0000"/>
                </a:solidFill>
              </a:rPr>
              <a:t>capture 74% FG-Lock</a:t>
            </a:r>
            <a:r>
              <a:rPr lang="zh-CN" altLang="en-US" sz="2100" b="1" dirty="0">
                <a:solidFill>
                  <a:srgbClr val="FF0000"/>
                </a:solidFill>
              </a:rPr>
              <a:t> </a:t>
            </a:r>
            <a:r>
              <a:rPr lang="en-US" altLang="zh-CN" sz="2100" b="1" dirty="0" err="1">
                <a:solidFill>
                  <a:srgbClr val="FF0000"/>
                </a:solidFill>
              </a:rPr>
              <a:t>perf</a:t>
            </a:r>
            <a:r>
              <a:rPr lang="en-US" altLang="zh-CN" sz="2100" b="1" dirty="0">
                <a:solidFill>
                  <a:srgbClr val="FF0000"/>
                </a:solidFill>
              </a:rPr>
              <a:t>.</a:t>
            </a:r>
          </a:p>
        </p:txBody>
      </p:sp>
      <p:grpSp>
        <p:nvGrpSpPr>
          <p:cNvPr id="119" name="组合 118"/>
          <p:cNvGrpSpPr/>
          <p:nvPr/>
        </p:nvGrpSpPr>
        <p:grpSpPr>
          <a:xfrm>
            <a:off x="3269343" y="2681175"/>
            <a:ext cx="904382" cy="870646"/>
            <a:chOff x="4359128" y="2871759"/>
            <a:chExt cx="1205844" cy="1160861"/>
          </a:xfrm>
        </p:grpSpPr>
        <p:sp>
          <p:nvSpPr>
            <p:cNvPr id="96" name="文本框 95"/>
            <p:cNvSpPr txBox="1"/>
            <p:nvPr/>
          </p:nvSpPr>
          <p:spPr>
            <a:xfrm>
              <a:off x="4359128" y="3127862"/>
              <a:ext cx="68191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50" dirty="0">
                  <a:solidFill>
                    <a:prstClr val="black"/>
                  </a:solidFill>
                </a:rPr>
                <a:t>pass/fail</a:t>
              </a:r>
            </a:p>
          </p:txBody>
        </p:sp>
        <p:grpSp>
          <p:nvGrpSpPr>
            <p:cNvPr id="102" name="组合 101"/>
            <p:cNvGrpSpPr/>
            <p:nvPr/>
          </p:nvGrpSpPr>
          <p:grpSpPr>
            <a:xfrm>
              <a:off x="4751216" y="2871759"/>
              <a:ext cx="813756" cy="1160861"/>
              <a:chOff x="3980745" y="1604112"/>
              <a:chExt cx="813756" cy="1160861"/>
            </a:xfrm>
          </p:grpSpPr>
          <p:cxnSp>
            <p:nvCxnSpPr>
              <p:cNvPr id="104" name="直接箭头连接符 103"/>
              <p:cNvCxnSpPr/>
              <p:nvPr/>
            </p:nvCxnSpPr>
            <p:spPr>
              <a:xfrm flipV="1">
                <a:off x="4175158" y="1621960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/>
              <p:nvPr/>
            </p:nvCxnSpPr>
            <p:spPr>
              <a:xfrm flipV="1">
                <a:off x="4080759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接箭头连接符 105"/>
              <p:cNvCxnSpPr/>
              <p:nvPr/>
            </p:nvCxnSpPr>
            <p:spPr>
              <a:xfrm flipV="1">
                <a:off x="3980745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组合 111"/>
          <p:cNvGrpSpPr/>
          <p:nvPr/>
        </p:nvGrpSpPr>
        <p:grpSpPr>
          <a:xfrm>
            <a:off x="2234256" y="2685937"/>
            <a:ext cx="1039261" cy="857260"/>
            <a:chOff x="2979008" y="2878109"/>
            <a:chExt cx="1385682" cy="1143013"/>
          </a:xfrm>
        </p:grpSpPr>
        <p:grpSp>
          <p:nvGrpSpPr>
            <p:cNvPr id="97" name="组合 96"/>
            <p:cNvGrpSpPr/>
            <p:nvPr/>
          </p:nvGrpSpPr>
          <p:grpSpPr>
            <a:xfrm>
              <a:off x="3482205" y="2878109"/>
              <a:ext cx="882485" cy="1143013"/>
              <a:chOff x="2197384" y="1610462"/>
              <a:chExt cx="882485" cy="1143013"/>
            </a:xfrm>
          </p:grpSpPr>
          <p:cxnSp>
            <p:nvCxnSpPr>
              <p:cNvPr id="98" name="直接箭头连接符 97"/>
              <p:cNvCxnSpPr/>
              <p:nvPr/>
            </p:nvCxnSpPr>
            <p:spPr>
              <a:xfrm>
                <a:off x="2197384" y="1621960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接箭头连接符 98"/>
              <p:cNvCxnSpPr/>
              <p:nvPr/>
            </p:nvCxnSpPr>
            <p:spPr>
              <a:xfrm>
                <a:off x="2289852" y="1610463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接箭头连接符 99"/>
              <p:cNvCxnSpPr/>
              <p:nvPr/>
            </p:nvCxnSpPr>
            <p:spPr>
              <a:xfrm>
                <a:off x="2401774" y="1610462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3" name="文本框 102"/>
            <p:cNvSpPr txBox="1"/>
            <p:nvPr/>
          </p:nvSpPr>
          <p:spPr>
            <a:xfrm>
              <a:off x="2979008" y="3248473"/>
              <a:ext cx="916368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TX log</a:t>
              </a: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2591950" y="2378862"/>
            <a:ext cx="1583258" cy="507831"/>
            <a:chOff x="2664108" y="1754960"/>
            <a:chExt cx="2111011" cy="677108"/>
          </a:xfrm>
        </p:grpSpPr>
        <p:cxnSp>
          <p:nvCxnSpPr>
            <p:cNvPr id="108" name="直接箭头连接符 107"/>
            <p:cNvCxnSpPr/>
            <p:nvPr/>
          </p:nvCxnSpPr>
          <p:spPr>
            <a:xfrm>
              <a:off x="2664108" y="2075380"/>
              <a:ext cx="513560" cy="2746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文本框 108"/>
            <p:cNvSpPr txBox="1"/>
            <p:nvPr/>
          </p:nvSpPr>
          <p:spPr>
            <a:xfrm>
              <a:off x="3006217" y="1754960"/>
              <a:ext cx="141250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conflict</a:t>
              </a:r>
            </a:p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detection</a:t>
              </a:r>
            </a:p>
          </p:txBody>
        </p:sp>
        <p:cxnSp>
          <p:nvCxnSpPr>
            <p:cNvPr id="110" name="直接箭头连接符 109"/>
            <p:cNvCxnSpPr/>
            <p:nvPr/>
          </p:nvCxnSpPr>
          <p:spPr>
            <a:xfrm>
              <a:off x="4261559" y="2083349"/>
              <a:ext cx="513560" cy="27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" name="组合 119"/>
          <p:cNvGrpSpPr/>
          <p:nvPr/>
        </p:nvGrpSpPr>
        <p:grpSpPr>
          <a:xfrm>
            <a:off x="5154701" y="2694561"/>
            <a:ext cx="907693" cy="870646"/>
            <a:chOff x="4751216" y="2871759"/>
            <a:chExt cx="1210257" cy="1160861"/>
          </a:xfrm>
        </p:grpSpPr>
        <p:sp>
          <p:nvSpPr>
            <p:cNvPr id="121" name="文本框 120"/>
            <p:cNvSpPr txBox="1"/>
            <p:nvPr/>
          </p:nvSpPr>
          <p:spPr>
            <a:xfrm>
              <a:off x="5221461" y="3267696"/>
              <a:ext cx="74001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50" dirty="0">
                  <a:solidFill>
                    <a:prstClr val="black"/>
                  </a:solidFill>
                </a:rPr>
                <a:t>done</a:t>
              </a: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4751216" y="2871759"/>
              <a:ext cx="813756" cy="1160861"/>
              <a:chOff x="3980745" y="1604112"/>
              <a:chExt cx="813756" cy="1160861"/>
            </a:xfrm>
          </p:grpSpPr>
          <p:cxnSp>
            <p:nvCxnSpPr>
              <p:cNvPr id="123" name="直接箭头连接符 122"/>
              <p:cNvCxnSpPr/>
              <p:nvPr/>
            </p:nvCxnSpPr>
            <p:spPr>
              <a:xfrm flipV="1">
                <a:off x="4175158" y="1621960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直接箭头连接符 123"/>
              <p:cNvCxnSpPr/>
              <p:nvPr/>
            </p:nvCxnSpPr>
            <p:spPr>
              <a:xfrm flipV="1">
                <a:off x="4080759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直接箭头连接符 124"/>
              <p:cNvCxnSpPr/>
              <p:nvPr/>
            </p:nvCxnSpPr>
            <p:spPr>
              <a:xfrm flipV="1">
                <a:off x="3980745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6" name="组合 125"/>
          <p:cNvGrpSpPr/>
          <p:nvPr/>
        </p:nvGrpSpPr>
        <p:grpSpPr>
          <a:xfrm>
            <a:off x="4202941" y="2699323"/>
            <a:ext cx="982579" cy="857260"/>
            <a:chOff x="3482205" y="2878109"/>
            <a:chExt cx="1310107" cy="1143013"/>
          </a:xfrm>
        </p:grpSpPr>
        <p:grpSp>
          <p:nvGrpSpPr>
            <p:cNvPr id="127" name="组合 126"/>
            <p:cNvGrpSpPr/>
            <p:nvPr/>
          </p:nvGrpSpPr>
          <p:grpSpPr>
            <a:xfrm>
              <a:off x="3482205" y="2878109"/>
              <a:ext cx="882485" cy="1143013"/>
              <a:chOff x="2197384" y="1610462"/>
              <a:chExt cx="882485" cy="1143013"/>
            </a:xfrm>
          </p:grpSpPr>
          <p:cxnSp>
            <p:nvCxnSpPr>
              <p:cNvPr id="129" name="直接箭头连接符 128"/>
              <p:cNvCxnSpPr/>
              <p:nvPr/>
            </p:nvCxnSpPr>
            <p:spPr>
              <a:xfrm>
                <a:off x="2197384" y="1621960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直接箭头连接符 129"/>
              <p:cNvCxnSpPr/>
              <p:nvPr/>
            </p:nvCxnSpPr>
            <p:spPr>
              <a:xfrm>
                <a:off x="2289852" y="1610463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直接箭头连接符 130"/>
              <p:cNvCxnSpPr/>
              <p:nvPr/>
            </p:nvCxnSpPr>
            <p:spPr>
              <a:xfrm>
                <a:off x="2401774" y="1610462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8" name="文本框 127"/>
            <p:cNvSpPr txBox="1"/>
            <p:nvPr/>
          </p:nvSpPr>
          <p:spPr>
            <a:xfrm>
              <a:off x="3957295" y="3120100"/>
              <a:ext cx="83501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pass/</a:t>
              </a:r>
            </a:p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fail</a:t>
              </a:r>
            </a:p>
          </p:txBody>
        </p:sp>
      </p:grpSp>
      <p:sp>
        <p:nvSpPr>
          <p:cNvPr id="48" name="TextBox 80"/>
          <p:cNvSpPr txBox="1"/>
          <p:nvPr/>
        </p:nvSpPr>
        <p:spPr>
          <a:xfrm>
            <a:off x="1420500" y="4685589"/>
            <a:ext cx="5447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Fung et al.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Hardware Transactional Memory for GPU Architectures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. In </a:t>
            </a:r>
            <a:r>
              <a:rPr lang="en-CA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Micro 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2011.</a:t>
            </a:r>
          </a:p>
          <a:p>
            <a:pPr algn="r"/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Fung et al. Energy Efficient GPU Transactional Memory via Space-Time Optimizations. In </a:t>
            </a:r>
            <a:r>
              <a:rPr lang="en-CA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Micro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2013.</a:t>
            </a:r>
          </a:p>
        </p:txBody>
      </p:sp>
    </p:spTree>
    <p:extLst>
      <p:ext uri="{BB962C8B-B14F-4D97-AF65-F5344CB8AC3E}">
        <p14:creationId xmlns:p14="http://schemas.microsoft.com/office/powerpoint/2010/main" val="149903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Will eager conflict detection help?</a:t>
            </a:r>
          </a:p>
        </p:txBody>
      </p:sp>
      <p:grpSp>
        <p:nvGrpSpPr>
          <p:cNvPr id="80" name="组合 79"/>
          <p:cNvGrpSpPr/>
          <p:nvPr/>
        </p:nvGrpSpPr>
        <p:grpSpPr>
          <a:xfrm>
            <a:off x="511258" y="2317284"/>
            <a:ext cx="5630119" cy="1419213"/>
            <a:chOff x="681677" y="2735887"/>
            <a:chExt cx="7506825" cy="1892283"/>
          </a:xfrm>
        </p:grpSpPr>
        <p:cxnSp>
          <p:nvCxnSpPr>
            <p:cNvPr id="3" name="直接箭头连接符 2"/>
            <p:cNvCxnSpPr/>
            <p:nvPr/>
          </p:nvCxnSpPr>
          <p:spPr>
            <a:xfrm>
              <a:off x="1530849" y="4397338"/>
              <a:ext cx="6657653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834133" y="4197283"/>
              <a:ext cx="6967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dirty="0">
                  <a:solidFill>
                    <a:prstClr val="black"/>
                  </a:solidFill>
                </a:rPr>
                <a:t>LLC</a:t>
              </a:r>
              <a:endParaRPr lang="zh-CN" altLang="en-US" sz="1500" b="1" dirty="0">
                <a:solidFill>
                  <a:prstClr val="black"/>
                </a:solidFill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81677" y="2735887"/>
              <a:ext cx="101429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dirty="0">
                  <a:solidFill>
                    <a:prstClr val="black"/>
                  </a:solidFill>
                </a:rPr>
                <a:t>SIMT</a:t>
              </a:r>
            </a:p>
            <a:p>
              <a:r>
                <a:rPr lang="en-US" altLang="zh-CN" sz="1500" b="1" dirty="0">
                  <a:solidFill>
                    <a:prstClr val="black"/>
                  </a:solidFill>
                </a:rPr>
                <a:t>Core</a:t>
              </a:r>
              <a:endParaRPr lang="zh-CN" altLang="en-US" sz="15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4180258" y="2393899"/>
            <a:ext cx="1583258" cy="507831"/>
            <a:chOff x="2664108" y="1754960"/>
            <a:chExt cx="2111011" cy="677108"/>
          </a:xfrm>
        </p:grpSpPr>
        <p:cxnSp>
          <p:nvCxnSpPr>
            <p:cNvPr id="67" name="直接箭头连接符 66"/>
            <p:cNvCxnSpPr/>
            <p:nvPr/>
          </p:nvCxnSpPr>
          <p:spPr>
            <a:xfrm>
              <a:off x="2664108" y="2075380"/>
              <a:ext cx="513560" cy="2746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文本框 67"/>
            <p:cNvSpPr txBox="1"/>
            <p:nvPr/>
          </p:nvSpPr>
          <p:spPr>
            <a:xfrm>
              <a:off x="3006217" y="1754960"/>
              <a:ext cx="141250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commit/</a:t>
              </a:r>
            </a:p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rollback</a:t>
              </a:r>
              <a:endParaRPr lang="zh-CN" altLang="en-US" sz="1350" dirty="0">
                <a:solidFill>
                  <a:prstClr val="black"/>
                </a:solidFill>
              </a:endParaRPr>
            </a:p>
          </p:txBody>
        </p:sp>
        <p:cxnSp>
          <p:nvCxnSpPr>
            <p:cNvPr id="69" name="直接箭头连接符 68"/>
            <p:cNvCxnSpPr/>
            <p:nvPr/>
          </p:nvCxnSpPr>
          <p:spPr>
            <a:xfrm>
              <a:off x="4261559" y="2083349"/>
              <a:ext cx="513560" cy="27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组合 78"/>
          <p:cNvGrpSpPr/>
          <p:nvPr/>
        </p:nvGrpSpPr>
        <p:grpSpPr>
          <a:xfrm>
            <a:off x="1148140" y="2331558"/>
            <a:ext cx="1385575" cy="583225"/>
            <a:chOff x="1811980" y="1696680"/>
            <a:chExt cx="896665" cy="777633"/>
          </a:xfrm>
        </p:grpSpPr>
        <p:sp>
          <p:nvSpPr>
            <p:cNvPr id="72" name="文本框 71"/>
            <p:cNvSpPr txBox="1"/>
            <p:nvPr/>
          </p:nvSpPr>
          <p:spPr>
            <a:xfrm>
              <a:off x="2180367" y="1696680"/>
              <a:ext cx="51278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TX done</a:t>
              </a:r>
              <a:endParaRPr lang="zh-CN" altLang="en-US" sz="1350" dirty="0">
                <a:solidFill>
                  <a:prstClr val="black"/>
                </a:solidFill>
              </a:endParaRPr>
            </a:p>
          </p:txBody>
        </p:sp>
        <p:cxnSp>
          <p:nvCxnSpPr>
            <p:cNvPr id="74" name="直接连接符 73"/>
            <p:cNvCxnSpPr/>
            <p:nvPr/>
          </p:nvCxnSpPr>
          <p:spPr>
            <a:xfrm>
              <a:off x="2708645" y="1828802"/>
              <a:ext cx="0" cy="645511"/>
            </a:xfrm>
            <a:prstGeom prst="line">
              <a:avLst/>
            </a:prstGeom>
            <a:ln w="19050"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接箭头连接符 76"/>
            <p:cNvCxnSpPr/>
            <p:nvPr/>
          </p:nvCxnSpPr>
          <p:spPr>
            <a:xfrm>
              <a:off x="1811980" y="2075380"/>
              <a:ext cx="856690" cy="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2451933" y="1552716"/>
            <a:ext cx="1892540" cy="896560"/>
            <a:chOff x="3243841" y="1213038"/>
            <a:chExt cx="2523387" cy="1195413"/>
          </a:xfrm>
        </p:grpSpPr>
        <p:sp>
          <p:nvSpPr>
            <p:cNvPr id="82" name="右大括号 81"/>
            <p:cNvSpPr/>
            <p:nvPr/>
          </p:nvSpPr>
          <p:spPr>
            <a:xfrm rot="16200000">
              <a:off x="4342049" y="1185531"/>
              <a:ext cx="336806" cy="2109033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black"/>
                </a:solidFill>
              </a:endParaRPr>
            </a:p>
          </p:txBody>
        </p:sp>
        <p:sp>
          <p:nvSpPr>
            <p:cNvPr id="83" name="文本框 82"/>
            <p:cNvSpPr txBox="1"/>
            <p:nvPr/>
          </p:nvSpPr>
          <p:spPr>
            <a:xfrm>
              <a:off x="3243841" y="1213038"/>
              <a:ext cx="252338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500" b="1" dirty="0">
                  <a:solidFill>
                    <a:srgbClr val="FF0000"/>
                  </a:solidFill>
                </a:rPr>
                <a:t>easier to be</a:t>
              </a:r>
            </a:p>
            <a:p>
              <a:pPr algn="ctr"/>
              <a:r>
                <a:rPr lang="en-US" altLang="zh-CN" sz="1500" b="1" dirty="0">
                  <a:solidFill>
                    <a:srgbClr val="FF0000"/>
                  </a:solidFill>
                </a:rPr>
                <a:t>tolerated by GPUs</a:t>
              </a:r>
            </a:p>
          </p:txBody>
        </p:sp>
      </p:grpSp>
      <p:grpSp>
        <p:nvGrpSpPr>
          <p:cNvPr id="119" name="组合 118"/>
          <p:cNvGrpSpPr/>
          <p:nvPr/>
        </p:nvGrpSpPr>
        <p:grpSpPr>
          <a:xfrm>
            <a:off x="3269343" y="2681175"/>
            <a:ext cx="904382" cy="870646"/>
            <a:chOff x="4359128" y="2871759"/>
            <a:chExt cx="1205844" cy="1160861"/>
          </a:xfrm>
        </p:grpSpPr>
        <p:sp>
          <p:nvSpPr>
            <p:cNvPr id="96" name="文本框 95"/>
            <p:cNvSpPr txBox="1"/>
            <p:nvPr/>
          </p:nvSpPr>
          <p:spPr>
            <a:xfrm>
              <a:off x="4359128" y="3127862"/>
              <a:ext cx="68191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50" dirty="0">
                  <a:solidFill>
                    <a:prstClr val="black"/>
                  </a:solidFill>
                </a:rPr>
                <a:t>pass/fail</a:t>
              </a:r>
            </a:p>
          </p:txBody>
        </p:sp>
        <p:grpSp>
          <p:nvGrpSpPr>
            <p:cNvPr id="102" name="组合 101"/>
            <p:cNvGrpSpPr/>
            <p:nvPr/>
          </p:nvGrpSpPr>
          <p:grpSpPr>
            <a:xfrm>
              <a:off x="4751216" y="2871759"/>
              <a:ext cx="813756" cy="1160861"/>
              <a:chOff x="3980745" y="1604112"/>
              <a:chExt cx="813756" cy="1160861"/>
            </a:xfrm>
          </p:grpSpPr>
          <p:cxnSp>
            <p:nvCxnSpPr>
              <p:cNvPr id="104" name="直接箭头连接符 103"/>
              <p:cNvCxnSpPr/>
              <p:nvPr/>
            </p:nvCxnSpPr>
            <p:spPr>
              <a:xfrm flipV="1">
                <a:off x="4175158" y="1621960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/>
              <p:nvPr/>
            </p:nvCxnSpPr>
            <p:spPr>
              <a:xfrm flipV="1">
                <a:off x="4080759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接箭头连接符 105"/>
              <p:cNvCxnSpPr/>
              <p:nvPr/>
            </p:nvCxnSpPr>
            <p:spPr>
              <a:xfrm flipV="1">
                <a:off x="3980745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2" name="组合 111"/>
          <p:cNvGrpSpPr/>
          <p:nvPr/>
        </p:nvGrpSpPr>
        <p:grpSpPr>
          <a:xfrm>
            <a:off x="2234256" y="2685937"/>
            <a:ext cx="1039261" cy="857260"/>
            <a:chOff x="2979008" y="2878109"/>
            <a:chExt cx="1385682" cy="1143013"/>
          </a:xfrm>
        </p:grpSpPr>
        <p:grpSp>
          <p:nvGrpSpPr>
            <p:cNvPr id="97" name="组合 96"/>
            <p:cNvGrpSpPr/>
            <p:nvPr/>
          </p:nvGrpSpPr>
          <p:grpSpPr>
            <a:xfrm>
              <a:off x="3482205" y="2878109"/>
              <a:ext cx="882485" cy="1143013"/>
              <a:chOff x="2197384" y="1610462"/>
              <a:chExt cx="882485" cy="1143013"/>
            </a:xfrm>
          </p:grpSpPr>
          <p:cxnSp>
            <p:nvCxnSpPr>
              <p:cNvPr id="98" name="直接箭头连接符 97"/>
              <p:cNvCxnSpPr/>
              <p:nvPr/>
            </p:nvCxnSpPr>
            <p:spPr>
              <a:xfrm>
                <a:off x="2197384" y="1621960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接箭头连接符 98"/>
              <p:cNvCxnSpPr/>
              <p:nvPr/>
            </p:nvCxnSpPr>
            <p:spPr>
              <a:xfrm>
                <a:off x="2289852" y="1610463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接箭头连接符 99"/>
              <p:cNvCxnSpPr/>
              <p:nvPr/>
            </p:nvCxnSpPr>
            <p:spPr>
              <a:xfrm>
                <a:off x="2401774" y="1610462"/>
                <a:ext cx="678095" cy="1131515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3" name="文本框 102"/>
            <p:cNvSpPr txBox="1"/>
            <p:nvPr/>
          </p:nvSpPr>
          <p:spPr>
            <a:xfrm>
              <a:off x="2979008" y="3248473"/>
              <a:ext cx="916368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TX log</a:t>
              </a:r>
            </a:p>
          </p:txBody>
        </p:sp>
      </p:grpSp>
      <p:grpSp>
        <p:nvGrpSpPr>
          <p:cNvPr id="107" name="组合 106"/>
          <p:cNvGrpSpPr/>
          <p:nvPr/>
        </p:nvGrpSpPr>
        <p:grpSpPr>
          <a:xfrm>
            <a:off x="2591950" y="2378862"/>
            <a:ext cx="1583258" cy="507831"/>
            <a:chOff x="2664108" y="1754960"/>
            <a:chExt cx="2111011" cy="677108"/>
          </a:xfrm>
        </p:grpSpPr>
        <p:cxnSp>
          <p:nvCxnSpPr>
            <p:cNvPr id="108" name="直接箭头连接符 107"/>
            <p:cNvCxnSpPr/>
            <p:nvPr/>
          </p:nvCxnSpPr>
          <p:spPr>
            <a:xfrm>
              <a:off x="2664108" y="2075380"/>
              <a:ext cx="513560" cy="2746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9" name="文本框 108"/>
            <p:cNvSpPr txBox="1"/>
            <p:nvPr/>
          </p:nvSpPr>
          <p:spPr>
            <a:xfrm>
              <a:off x="3006217" y="1754960"/>
              <a:ext cx="1412506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conflict</a:t>
              </a:r>
            </a:p>
            <a:p>
              <a:pPr algn="ctr"/>
              <a:r>
                <a:rPr lang="en-US" altLang="zh-CN" sz="1350" dirty="0">
                  <a:solidFill>
                    <a:prstClr val="black"/>
                  </a:solidFill>
                </a:rPr>
                <a:t>detection</a:t>
              </a:r>
            </a:p>
          </p:txBody>
        </p:sp>
        <p:cxnSp>
          <p:nvCxnSpPr>
            <p:cNvPr id="110" name="直接箭头连接符 109"/>
            <p:cNvCxnSpPr/>
            <p:nvPr/>
          </p:nvCxnSpPr>
          <p:spPr>
            <a:xfrm>
              <a:off x="4261559" y="2083349"/>
              <a:ext cx="513560" cy="2746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0" name="组合 119"/>
          <p:cNvGrpSpPr/>
          <p:nvPr/>
        </p:nvGrpSpPr>
        <p:grpSpPr>
          <a:xfrm>
            <a:off x="5154701" y="2694561"/>
            <a:ext cx="907693" cy="870646"/>
            <a:chOff x="4751216" y="2871759"/>
            <a:chExt cx="1210257" cy="1160861"/>
          </a:xfrm>
        </p:grpSpPr>
        <p:sp>
          <p:nvSpPr>
            <p:cNvPr id="121" name="文本框 120"/>
            <p:cNvSpPr txBox="1"/>
            <p:nvPr/>
          </p:nvSpPr>
          <p:spPr>
            <a:xfrm>
              <a:off x="5221461" y="3267696"/>
              <a:ext cx="74001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350" dirty="0">
                  <a:solidFill>
                    <a:prstClr val="black"/>
                  </a:solidFill>
                </a:rPr>
                <a:t>done</a:t>
              </a: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4751216" y="2871759"/>
              <a:ext cx="813756" cy="1160861"/>
              <a:chOff x="3980745" y="1604112"/>
              <a:chExt cx="813756" cy="1160861"/>
            </a:xfrm>
          </p:grpSpPr>
          <p:cxnSp>
            <p:nvCxnSpPr>
              <p:cNvPr id="123" name="直接箭头连接符 122"/>
              <p:cNvCxnSpPr/>
              <p:nvPr/>
            </p:nvCxnSpPr>
            <p:spPr>
              <a:xfrm flipV="1">
                <a:off x="4175158" y="1621960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4" name="直接箭头连接符 123"/>
              <p:cNvCxnSpPr/>
              <p:nvPr/>
            </p:nvCxnSpPr>
            <p:spPr>
              <a:xfrm flipV="1">
                <a:off x="4080759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直接箭头连接符 124"/>
              <p:cNvCxnSpPr/>
              <p:nvPr/>
            </p:nvCxnSpPr>
            <p:spPr>
              <a:xfrm flipV="1">
                <a:off x="3980745" y="1604112"/>
                <a:ext cx="619343" cy="1143013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7" name="组合 126"/>
          <p:cNvGrpSpPr/>
          <p:nvPr/>
        </p:nvGrpSpPr>
        <p:grpSpPr>
          <a:xfrm>
            <a:off x="4202941" y="2699323"/>
            <a:ext cx="661863" cy="857260"/>
            <a:chOff x="2197384" y="1610462"/>
            <a:chExt cx="882485" cy="1143013"/>
          </a:xfrm>
        </p:grpSpPr>
        <p:cxnSp>
          <p:nvCxnSpPr>
            <p:cNvPr id="129" name="直接箭头连接符 128"/>
            <p:cNvCxnSpPr/>
            <p:nvPr/>
          </p:nvCxnSpPr>
          <p:spPr>
            <a:xfrm>
              <a:off x="2197384" y="1621960"/>
              <a:ext cx="678095" cy="113151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直接箭头连接符 129"/>
            <p:cNvCxnSpPr/>
            <p:nvPr/>
          </p:nvCxnSpPr>
          <p:spPr>
            <a:xfrm>
              <a:off x="2289852" y="1610463"/>
              <a:ext cx="678095" cy="113151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直接箭头连接符 130"/>
            <p:cNvCxnSpPr/>
            <p:nvPr/>
          </p:nvCxnSpPr>
          <p:spPr>
            <a:xfrm>
              <a:off x="2401774" y="1610462"/>
              <a:ext cx="678095" cy="113151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8" name="文本框 127"/>
          <p:cNvSpPr txBox="1"/>
          <p:nvPr/>
        </p:nvSpPr>
        <p:spPr>
          <a:xfrm>
            <a:off x="4559258" y="2880816"/>
            <a:ext cx="6262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>
                <a:solidFill>
                  <a:prstClr val="black"/>
                </a:solidFill>
              </a:rPr>
              <a:t>pass/</a:t>
            </a:r>
          </a:p>
          <a:p>
            <a:pPr algn="ctr"/>
            <a:r>
              <a:rPr lang="en-US" altLang="zh-CN" sz="1350" dirty="0">
                <a:solidFill>
                  <a:prstClr val="black"/>
                </a:solidFill>
              </a:rPr>
              <a:t>fail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1" y="113003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</a:rPr>
              <a:t>ideal model: conflict detection is 100% overlapped w/ TX execution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2611654" y="2317285"/>
            <a:ext cx="1562071" cy="1217288"/>
            <a:chOff x="2611654" y="2317285"/>
            <a:chExt cx="1562071" cy="1217288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2611654" y="2331558"/>
              <a:ext cx="1416261" cy="120301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V="1">
              <a:off x="2681005" y="2317285"/>
              <a:ext cx="1492720" cy="12172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1561305" y="3713679"/>
            <a:ext cx="3633833" cy="415498"/>
            <a:chOff x="1561305" y="3713679"/>
            <a:chExt cx="3633833" cy="415498"/>
          </a:xfrm>
        </p:grpSpPr>
        <p:sp>
          <p:nvSpPr>
            <p:cNvPr id="84" name="文本框 83"/>
            <p:cNvSpPr txBox="1"/>
            <p:nvPr/>
          </p:nvSpPr>
          <p:spPr>
            <a:xfrm>
              <a:off x="1561305" y="3713679"/>
              <a:ext cx="363383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100" b="1" dirty="0">
                  <a:solidFill>
                    <a:srgbClr val="FF0000"/>
                  </a:solidFill>
                </a:rPr>
                <a:t>74%         107% FG-Lock</a:t>
              </a:r>
              <a:r>
                <a:rPr lang="zh-CN" altLang="en-US" sz="2100" b="1" dirty="0">
                  <a:solidFill>
                    <a:srgbClr val="FF0000"/>
                  </a:solidFill>
                </a:rPr>
                <a:t> </a:t>
              </a:r>
              <a:r>
                <a:rPr lang="en-US" altLang="zh-CN" sz="2100" b="1" dirty="0" err="1">
                  <a:solidFill>
                    <a:srgbClr val="FF0000"/>
                  </a:solidFill>
                </a:rPr>
                <a:t>perf</a:t>
              </a:r>
              <a:r>
                <a:rPr lang="en-US" altLang="zh-CN" sz="2100" b="1" dirty="0">
                  <a:solidFill>
                    <a:srgbClr val="FF0000"/>
                  </a:solidFill>
                </a:rPr>
                <a:t>.</a:t>
              </a:r>
            </a:p>
          </p:txBody>
        </p:sp>
        <p:cxnSp>
          <p:nvCxnSpPr>
            <p:cNvPr id="54" name="直接箭头连接符 53"/>
            <p:cNvCxnSpPr/>
            <p:nvPr/>
          </p:nvCxnSpPr>
          <p:spPr>
            <a:xfrm flipV="1">
              <a:off x="2296913" y="3911154"/>
              <a:ext cx="459221" cy="1027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文本框 59"/>
          <p:cNvSpPr txBox="1"/>
          <p:nvPr/>
        </p:nvSpPr>
        <p:spPr>
          <a:xfrm>
            <a:off x="3807846" y="2983588"/>
            <a:ext cx="68727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350" dirty="0">
                <a:solidFill>
                  <a:prstClr val="black"/>
                </a:solidFill>
              </a:rPr>
              <a:t>TX log</a:t>
            </a:r>
          </a:p>
        </p:txBody>
      </p:sp>
    </p:spTree>
    <p:extLst>
      <p:ext uri="{BB962C8B-B14F-4D97-AF65-F5344CB8AC3E}">
        <p14:creationId xmlns:p14="http://schemas.microsoft.com/office/powerpoint/2010/main" val="270114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-6.17284E-7 L -0.2287 -0.0027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5" y="-15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7407E-6 -3.33333E-6 L -0.23055 -0.0027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28" y="-15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69136E-6 L -0.23079 -4.69136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51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-0.23171 -0.0027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97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  <p:bldP spid="47" grpId="0"/>
      <p:bldP spid="60" grpId="0"/>
      <p:bldP spid="6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Challenges for Eager GPU TM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471488" y="1593950"/>
            <a:ext cx="5915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>
                <a:latin typeface="+mj-lt"/>
                <a:ea typeface="+mj-ea"/>
                <a:cs typeface="+mj-cs"/>
              </a:rPr>
              <a:t>Coherence Protocol: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1488" y="3115086"/>
            <a:ext cx="5915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>
                <a:latin typeface="+mj-lt"/>
                <a:ea typeface="+mj-ea"/>
                <a:cs typeface="+mj-cs"/>
              </a:rPr>
              <a:t>Signature Broadcast: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71488" y="1986365"/>
            <a:ext cx="5915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>
                <a:latin typeface="+mj-lt"/>
                <a:ea typeface="+mj-ea"/>
                <a:cs typeface="+mj-cs"/>
              </a:rPr>
              <a:t>        current GPU has no hardware coherence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71488" y="3507501"/>
            <a:ext cx="5915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>
                <a:latin typeface="+mj-lt"/>
                <a:ea typeface="+mj-ea"/>
                <a:cs typeface="+mj-cs"/>
              </a:rPr>
              <a:t>        1024-bit/thread     3.8MB/30K threads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95901" y="1726058"/>
            <a:ext cx="5486400" cy="955497"/>
            <a:chOff x="595901" y="1726058"/>
            <a:chExt cx="4458984" cy="575353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595901" y="1726058"/>
              <a:ext cx="4458984" cy="5753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595901" y="1726058"/>
              <a:ext cx="4458984" cy="57535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595901" y="3242907"/>
            <a:ext cx="4583397" cy="1095590"/>
            <a:chOff x="595901" y="1726058"/>
            <a:chExt cx="4583397" cy="109559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595901" y="1726058"/>
              <a:ext cx="4583397" cy="10725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595901" y="1726059"/>
              <a:ext cx="4458984" cy="109558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471487" y="2377609"/>
            <a:ext cx="5915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>
                <a:latin typeface="+mj-lt"/>
                <a:ea typeface="+mj-ea"/>
                <a:cs typeface="+mj-cs"/>
              </a:rPr>
              <a:t>        proposed GPU coherence schemes are not available </a:t>
            </a:r>
          </a:p>
        </p:txBody>
      </p:sp>
      <p:sp>
        <p:nvSpPr>
          <p:cNvPr id="16" name="TextBox 80"/>
          <p:cNvSpPr txBox="1"/>
          <p:nvPr/>
        </p:nvSpPr>
        <p:spPr>
          <a:xfrm>
            <a:off x="1518527" y="4500657"/>
            <a:ext cx="5339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Singh et al. Cache Coherence for GPU Architectures. In </a:t>
            </a:r>
            <a:r>
              <a:rPr lang="en-CA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HPCA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2013.</a:t>
            </a:r>
          </a:p>
          <a:p>
            <a:pPr algn="r"/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Ren et al. Efficient Sequential Consistency in GPUs via Relativistic Cache Coherence. In </a:t>
            </a:r>
            <a:r>
              <a:rPr lang="en-CA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HPCA</a:t>
            </a:r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 2017.</a:t>
            </a:r>
          </a:p>
          <a:p>
            <a:pPr algn="r"/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Fung et al. </a:t>
            </a: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Hardware Transactional Memory for GPU Architectures</a:t>
            </a:r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. In </a:t>
            </a:r>
            <a:r>
              <a:rPr lang="en-CA" altLang="zh-CN" sz="12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Micro </a:t>
            </a:r>
            <a:r>
              <a:rPr lang="en-CA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PT Sans Narrow" charset="-52"/>
                <a:ea typeface="PT Sans Narrow" charset="-52"/>
                <a:cs typeface="PT Sans Narrow" charset="-52"/>
              </a:rPr>
              <a:t>2011.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71488" y="3922999"/>
            <a:ext cx="59150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b="1" dirty="0">
                <a:latin typeface="+mj-lt"/>
                <a:ea typeface="+mj-ea"/>
                <a:cs typeface="+mj-cs"/>
              </a:rPr>
              <a:t>        too expensive hardware cost</a:t>
            </a:r>
          </a:p>
        </p:txBody>
      </p:sp>
    </p:spTree>
    <p:extLst>
      <p:ext uri="{BB962C8B-B14F-4D97-AF65-F5344CB8AC3E}">
        <p14:creationId xmlns:p14="http://schemas.microsoft.com/office/powerpoint/2010/main" val="13731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0" grpId="0"/>
      <p:bldP spid="8" grpId="0"/>
      <p:bldP spid="9" grpId="0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Our solution: GETM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71497" y="1268017"/>
            <a:ext cx="591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add read and write timestamp to each cache block</a:t>
            </a:r>
            <a:endParaRPr lang="zh-CN" altLang="en-US" sz="2000" b="1" dirty="0"/>
          </a:p>
        </p:txBody>
      </p:sp>
      <p:sp>
        <p:nvSpPr>
          <p:cNvPr id="18" name="文本框 17"/>
          <p:cNvSpPr txBox="1"/>
          <p:nvPr/>
        </p:nvSpPr>
        <p:spPr>
          <a:xfrm>
            <a:off x="471484" y="1965158"/>
            <a:ext cx="591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each warp has a separate warp timestamp</a:t>
            </a:r>
            <a:endParaRPr lang="zh-CN" altLang="en-US" sz="2000" b="1" dirty="0"/>
          </a:p>
        </p:txBody>
      </p:sp>
      <p:sp>
        <p:nvSpPr>
          <p:cNvPr id="20" name="文本框 19"/>
          <p:cNvSpPr txBox="1"/>
          <p:nvPr/>
        </p:nvSpPr>
        <p:spPr>
          <a:xfrm>
            <a:off x="471483" y="2661059"/>
            <a:ext cx="591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warp timestamp larger than latest write timestamp, safe to read</a:t>
            </a:r>
            <a:endParaRPr lang="zh-CN" altLang="en-US" sz="2000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471482" y="3664736"/>
            <a:ext cx="5915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warp timestamp larger than latest read and write timestamp, safe to write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5977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M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T Sans">
      <a:majorFont>
        <a:latin typeface="PT Sans Narrow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L" id="{0CC63A4E-D00C-4E53-BF36-5E96D0B7EAB2}" vid="{3655C199-6B2A-4084-B957-0D628C2F56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25091</TotalTime>
  <Words>955</Words>
  <Application>Microsoft Macintosh PowerPoint</Application>
  <PresentationFormat>Custom</PresentationFormat>
  <Paragraphs>289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PT Sans</vt:lpstr>
      <vt:lpstr>PT Sans Narrow</vt:lpstr>
      <vt:lpstr>ML</vt:lpstr>
      <vt:lpstr>High-Performance GPU Transactional Memory via Eager Conflict Detection</vt:lpstr>
      <vt:lpstr>Motivation</vt:lpstr>
      <vt:lpstr>What is TM?</vt:lpstr>
      <vt:lpstr>How TM works?</vt:lpstr>
      <vt:lpstr>TM Design Space</vt:lpstr>
      <vt:lpstr>Cost of Prior GPU TMs</vt:lpstr>
      <vt:lpstr>Will eager conflict detection help?</vt:lpstr>
      <vt:lpstr>Challenges for Eager GPU TM</vt:lpstr>
      <vt:lpstr>Our solution: GETM</vt:lpstr>
      <vt:lpstr>Our solution: GETM</vt:lpstr>
      <vt:lpstr>Our solution: GETM</vt:lpstr>
      <vt:lpstr>Implementation</vt:lpstr>
      <vt:lpstr>Benchmarks</vt:lpstr>
      <vt:lpstr>Overall Performance</vt:lpstr>
      <vt:lpstr>Area and Power Cost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TOMASULO ALGORITHM Flipped Lecture Example</dc:title>
  <dc:creator>M</dc:creator>
  <cp:lastModifiedBy>Xiaowei Ren</cp:lastModifiedBy>
  <cp:revision>4142</cp:revision>
  <cp:lastPrinted>2017-01-09T23:10:56Z</cp:lastPrinted>
  <dcterms:created xsi:type="dcterms:W3CDTF">2015-10-16T18:47:36Z</dcterms:created>
  <dcterms:modified xsi:type="dcterms:W3CDTF">2020-03-08T03:10:31Z</dcterms:modified>
</cp:coreProperties>
</file>